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75" r:id="rId3"/>
    <p:sldId id="276" r:id="rId4"/>
    <p:sldId id="290" r:id="rId5"/>
    <p:sldId id="286" r:id="rId6"/>
    <p:sldId id="289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33CC"/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68" y="6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6852127-7275-4A51-90A0-EFE541C58D68}" type="datetimeFigureOut">
              <a:rPr lang="en-US" smtClean="0"/>
              <a:t>1/19/2024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CF16989-7815-4C33-B574-2B8DDD9355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598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>
            <a:spLocks noGrp="1"/>
          </p:cNvSpPr>
          <p:nvPr>
            <p:ph type="body" idx="1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43636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16931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5:notes"/>
          <p:cNvSpPr txBox="1">
            <a:spLocks noGrp="1"/>
          </p:cNvSpPr>
          <p:nvPr>
            <p:ph type="body" idx="1"/>
          </p:nvPr>
        </p:nvSpPr>
        <p:spPr>
          <a:xfrm>
            <a:off x="701993" y="4420315"/>
            <a:ext cx="5616000" cy="4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" name="Google Shape;59;p5:notes"/>
          <p:cNvSpPr txBox="1">
            <a:spLocks noGrp="1"/>
          </p:cNvSpPr>
          <p:nvPr>
            <p:ph type="sldNum" idx="12"/>
          </p:nvPr>
        </p:nvSpPr>
        <p:spPr>
          <a:xfrm>
            <a:off x="3976333" y="8839014"/>
            <a:ext cx="30420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7829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:notes"/>
          <p:cNvSpPr txBox="1">
            <a:spLocks noGrp="1"/>
          </p:cNvSpPr>
          <p:nvPr>
            <p:ph type="body" idx="1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Shelter/ community options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87789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:notes"/>
          <p:cNvSpPr txBox="1">
            <a:spLocks noGrp="1"/>
          </p:cNvSpPr>
          <p:nvPr>
            <p:ph type="body" idx="1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homecare, PT, RN (skilled and otherwise)</a:t>
            </a:r>
            <a:endParaRPr/>
          </a:p>
        </p:txBody>
      </p:sp>
      <p:sp>
        <p:nvSpPr>
          <p:cNvPr id="72" name="Google Shape;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61113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3d95ea13e5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g13d95ea13e5_0_150:notes"/>
          <p:cNvSpPr txBox="1">
            <a:spLocks noGrp="1"/>
          </p:cNvSpPr>
          <p:nvPr>
            <p:ph type="body" idx="1"/>
          </p:nvPr>
        </p:nvSpPr>
        <p:spPr>
          <a:xfrm>
            <a:off x="701993" y="4420315"/>
            <a:ext cx="5616000" cy="4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g13d95ea13e5_0_150:notes"/>
          <p:cNvSpPr txBox="1">
            <a:spLocks noGrp="1"/>
          </p:cNvSpPr>
          <p:nvPr>
            <p:ph type="sldNum" idx="12"/>
          </p:nvPr>
        </p:nvSpPr>
        <p:spPr>
          <a:xfrm>
            <a:off x="3976333" y="8839014"/>
            <a:ext cx="30420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3059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:notes"/>
          <p:cNvSpPr txBox="1">
            <a:spLocks noGrp="1"/>
          </p:cNvSpPr>
          <p:nvPr>
            <p:ph type="body" idx="1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4012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:notes"/>
          <p:cNvSpPr txBox="1">
            <a:spLocks noGrp="1"/>
          </p:cNvSpPr>
          <p:nvPr>
            <p:ph type="body" idx="1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50561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EF23-337B-49D9-8CF2-1387263EE1BE}" type="datetime1">
              <a:rPr lang="en-US" smtClean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8087-07C9-4211-A86A-30ED93B73B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576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EB71-88F9-4D41-A882-74BD264FA2EA}" type="datetime1">
              <a:rPr lang="en-US" smtClean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8087-07C9-4211-A86A-30ED93B73B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36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CAB4-7A53-4238-A60C-6D4C2DE3E22E}" type="datetime1">
              <a:rPr lang="en-US" smtClean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8087-07C9-4211-A86A-30ED93B73B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843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436096"/>
            <a:ext cx="8229600" cy="62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457200" y="149308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27777"/>
              </a:lnSpc>
              <a:spcBef>
                <a:spcPts val="360"/>
              </a:spcBef>
              <a:spcAft>
                <a:spcPts val="0"/>
              </a:spcAft>
              <a:buClr>
                <a:srgbClr val="333333"/>
              </a:buClr>
              <a:buSzPts val="1260"/>
              <a:buChar char="▶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3333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33333"/>
              </a:buClr>
              <a:buSzPts val="12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3333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"/>
              <a:buFont typeface="Arial"/>
              <a:buNone/>
              <a:defRPr sz="8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"/>
              <a:buFont typeface="Arial"/>
              <a:buNone/>
              <a:defRPr sz="8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"/>
              <a:buFont typeface="Arial"/>
              <a:buNone/>
              <a:defRPr sz="8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"/>
              <a:buFont typeface="Arial"/>
              <a:buNone/>
              <a:defRPr sz="8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"/>
              <a:buFont typeface="Arial"/>
              <a:buNone/>
              <a:defRPr sz="8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"/>
              <a:buFont typeface="Arial"/>
              <a:buNone/>
              <a:defRPr sz="8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"/>
              <a:buFont typeface="Arial"/>
              <a:buNone/>
              <a:defRPr sz="8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"/>
              <a:buFont typeface="Arial"/>
              <a:buNone/>
              <a:defRPr sz="8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"/>
              <a:buFont typeface="Arial"/>
              <a:buNone/>
              <a:defRPr sz="8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6782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back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6192" cy="6867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435315"/>
            <a:ext cx="5776975" cy="2148634"/>
          </a:xfrm>
        </p:spPr>
        <p:txBody>
          <a:bodyPr anchor="t">
            <a:normAutofit/>
          </a:bodyPr>
          <a:lstStyle>
            <a:lvl1pPr algn="l">
              <a:lnSpc>
                <a:spcPts val="4800"/>
              </a:lnSpc>
              <a:defRPr sz="4500" b="1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05733"/>
            <a:ext cx="4681000" cy="1791975"/>
          </a:xfrm>
        </p:spPr>
        <p:txBody>
          <a:bodyPr>
            <a:normAutofit/>
          </a:bodyPr>
          <a:lstStyle>
            <a:lvl1pPr marL="0" indent="0" algn="l">
              <a:lnSpc>
                <a:spcPts val="2700"/>
              </a:lnSpc>
              <a:buNone/>
              <a:defRPr sz="23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146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backtoc-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6192" cy="686714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493586"/>
            <a:ext cx="8229600" cy="4688266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SzPct val="100000"/>
              <a:buFont typeface="+mj-lt"/>
              <a:buAutoNum type="arabicPeriod"/>
              <a:defRPr sz="2300">
                <a:solidFill>
                  <a:schemeClr val="bg1"/>
                </a:solidFill>
              </a:defRPr>
            </a:lvl1pPr>
            <a:lvl2pPr marL="8001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12573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0968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backtoc-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6192" cy="6867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684143"/>
            <a:ext cx="7772400" cy="2700106"/>
          </a:xfrm>
        </p:spPr>
        <p:txBody>
          <a:bodyPr anchor="t">
            <a:noAutofit/>
          </a:bodyPr>
          <a:lstStyle>
            <a:lvl1pPr algn="l">
              <a:lnSpc>
                <a:spcPts val="4800"/>
              </a:lnSpc>
              <a:defRPr sz="45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155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9781"/>
            <a:ext cx="8229600" cy="4197252"/>
          </a:xfrm>
        </p:spPr>
        <p:txBody>
          <a:bodyPr anchor="t">
            <a:normAutofit/>
          </a:bodyPr>
          <a:lstStyle>
            <a:lvl1pPr marL="0" indent="0">
              <a:lnSpc>
                <a:spcPts val="5200"/>
              </a:lnSpc>
              <a:buNone/>
              <a:defRPr sz="5100" b="1">
                <a:solidFill>
                  <a:srgbClr val="666666"/>
                </a:solidFill>
                <a:latin typeface="Times New Roman"/>
                <a:cs typeface="Times New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2971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086"/>
            <a:ext cx="8229600" cy="4525963"/>
          </a:xfrm>
        </p:spPr>
        <p:txBody>
          <a:bodyPr/>
          <a:lstStyle>
            <a:lvl1pPr>
              <a:lnSpc>
                <a:spcPts val="2300"/>
              </a:lnSpc>
              <a:defRPr/>
            </a:lvl1pPr>
            <a:lvl4pPr>
              <a:defRPr>
                <a:latin typeface="Arial"/>
                <a:cs typeface="Arial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50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EE88-7AD0-4DCE-B9B2-E8AFB98EF4E7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1/19/2024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89F6-1892-4384-A1C3-C3A7BC78AC2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81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13DE-7D38-4568-AACC-563D7102ED5C}" type="datetime1">
              <a:rPr lang="en-US" smtClean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8087-07C9-4211-A86A-30ED93B73B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1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9ABF-34B5-49F4-A9A9-96C7B9B1433B}" type="datetime1">
              <a:rPr lang="en-US" smtClean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8087-07C9-4211-A86A-30ED93B73B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45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6C79B-8158-4F82-A5FC-38A94325640A}" type="datetime1">
              <a:rPr lang="en-US" smtClean="0"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8087-07C9-4211-A86A-30ED93B73B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0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A5E6-72DF-4DB7-B761-79063562357E}" type="datetime1">
              <a:rPr lang="en-US" smtClean="0"/>
              <a:t>1/19/2024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8087-07C9-4211-A86A-30ED93B73B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766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2F76-47B9-4C94-8297-DBB56B6378AE}" type="datetime1">
              <a:rPr lang="en-US" smtClean="0"/>
              <a:t>1/19/2024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8087-07C9-4211-A86A-30ED93B73B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49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6C80-6169-4DC5-81D9-1106D08D82B7}" type="datetime1">
              <a:rPr lang="en-US" smtClean="0"/>
              <a:t>1/19/2024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8087-07C9-4211-A86A-30ED93B73B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35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8C8C7-037B-424C-9808-BBE32D21E58D}" type="datetime1">
              <a:rPr lang="en-US" smtClean="0"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8087-07C9-4211-A86A-30ED93B73B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95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A1B0-0256-4002-BBA8-C71750852CC8}" type="datetime1">
              <a:rPr lang="en-US" smtClean="0"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8087-07C9-4211-A86A-30ED93B73B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83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E7DD7-358F-4A23-98B6-C7D945524417}" type="datetime1">
              <a:rPr lang="en-US" smtClean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08087-07C9-4211-A86A-30ED93B73B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0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36096"/>
            <a:ext cx="8229600" cy="625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6422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/>
            <a:fld id="{6E7FF5F5-446A-4EBA-ABD5-23D755520BE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1/19/2024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/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/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 descr="pptback-02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4572" y="6721475"/>
            <a:ext cx="9153144" cy="14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4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accent1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70000"/>
        <a:buFont typeface="Lucida Grande"/>
        <a:buChar char="▶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3200" b="0" dirty="0">
                <a:solidFill>
                  <a:srgbClr val="000066"/>
                </a:solidFill>
                <a:latin typeface="Gill Sans Light"/>
                <a:cs typeface="Arial" charset="0"/>
              </a:rPr>
              <a:t/>
            </a:r>
            <a:br>
              <a:rPr lang="en-US" altLang="en-US" sz="3200" b="0" dirty="0">
                <a:solidFill>
                  <a:srgbClr val="000066"/>
                </a:solidFill>
                <a:latin typeface="Gill Sans Light"/>
                <a:cs typeface="Arial" charset="0"/>
              </a:rPr>
            </a:br>
            <a:r>
              <a:rPr lang="en-US" altLang="en-US" sz="4000" b="0" dirty="0" smtClean="0">
                <a:solidFill>
                  <a:srgbClr val="000066"/>
                </a:solidFill>
                <a:latin typeface="Gill Sans Light"/>
                <a:cs typeface="Arial" charset="0"/>
              </a:rPr>
              <a:t>Observation Services </a:t>
            </a:r>
            <a:r>
              <a:rPr lang="en-US" altLang="en-US" sz="3200" b="0" dirty="0" smtClean="0">
                <a:solidFill>
                  <a:srgbClr val="000066"/>
                </a:solidFill>
                <a:latin typeface="Gill Sans Light"/>
                <a:cs typeface="Arial" charset="0"/>
              </a:rPr>
              <a:t/>
            </a:r>
            <a:br>
              <a:rPr lang="en-US" altLang="en-US" sz="3200" b="0" dirty="0" smtClean="0">
                <a:solidFill>
                  <a:srgbClr val="000066"/>
                </a:solidFill>
                <a:latin typeface="Gill Sans Light"/>
                <a:cs typeface="Arial" charset="0"/>
              </a:rPr>
            </a:br>
            <a:r>
              <a:rPr lang="en-US" altLang="en-US" sz="3200" b="0" dirty="0" smtClean="0">
                <a:solidFill>
                  <a:srgbClr val="000066"/>
                </a:solidFill>
                <a:latin typeface="Gill Sans Light"/>
                <a:cs typeface="Arial" charset="0"/>
              </a:rPr>
              <a:t>Mount Sinai Hospital</a:t>
            </a:r>
            <a:endParaRPr lang="en-US" sz="3200" b="0" dirty="0">
              <a:latin typeface="Gill Sans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 algn="ctr" defTabSz="914400">
              <a:lnSpc>
                <a:spcPct val="100000"/>
              </a:lnSpc>
              <a:buSzTx/>
            </a:pP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Jonathan Yeo, MD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26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457200" y="123510"/>
            <a:ext cx="8229600" cy="62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imes New Roman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Types of Home Care Referrals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457200" y="1403926"/>
            <a:ext cx="8253895" cy="5246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2000" b="1"/>
              <a:t>We refer patient for home care for: </a:t>
            </a:r>
            <a:endParaRPr sz="20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Arial"/>
              <a:buNone/>
            </a:pPr>
            <a:endParaRPr sz="2000" b="1"/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 sz="2000"/>
              <a:t>Physical therapy</a:t>
            </a:r>
            <a:endParaRPr sz="2000"/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 sz="2000"/>
              <a:t>Wound Care</a:t>
            </a:r>
            <a:endParaRPr sz="2000"/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 sz="2000"/>
              <a:t>Home IV antibiotics</a:t>
            </a:r>
            <a:endParaRPr sz="2000"/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 sz="2000"/>
              <a:t>Medication reconciliation </a:t>
            </a:r>
            <a:endParaRPr sz="2000"/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 sz="2000"/>
              <a:t>Disease Education and Teaching</a:t>
            </a:r>
            <a:endParaRPr sz="2000"/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Home safety assessment</a:t>
            </a:r>
            <a:endParaRPr sz="2000"/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 sz="2000"/>
              <a:t>Social Work Assessment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endParaRPr sz="20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2000" b="1"/>
              <a:t>We also refer patients to:</a:t>
            </a:r>
            <a:endParaRPr sz="20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endParaRPr sz="2000" b="1"/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Visiting doctor programs</a:t>
            </a:r>
            <a:endParaRPr sz="2000"/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Home Hospice/ palliative care</a:t>
            </a:r>
            <a:endParaRPr sz="2000"/>
          </a:p>
        </p:txBody>
      </p:sp>
    </p:spTree>
    <p:extLst>
      <p:ext uri="{BB962C8B-B14F-4D97-AF65-F5344CB8AC3E}">
        <p14:creationId xmlns:p14="http://schemas.microsoft.com/office/powerpoint/2010/main" val="1994699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3d95ea13e5_0_150"/>
          <p:cNvSpPr txBox="1">
            <a:spLocks noGrp="1"/>
          </p:cNvSpPr>
          <p:nvPr>
            <p:ph type="title"/>
          </p:nvPr>
        </p:nvSpPr>
        <p:spPr>
          <a:xfrm>
            <a:off x="457200" y="436096"/>
            <a:ext cx="82296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600"/>
              <a:t>“Placement” from the ED/ RETU</a:t>
            </a:r>
            <a:endParaRPr sz="2600"/>
          </a:p>
        </p:txBody>
      </p:sp>
      <p:sp>
        <p:nvSpPr>
          <p:cNvPr id="82" name="Google Shape;82;g13d95ea13e5_0_150"/>
          <p:cNvSpPr txBox="1">
            <a:spLocks noGrp="1"/>
          </p:cNvSpPr>
          <p:nvPr>
            <p:ph type="body" idx="1"/>
          </p:nvPr>
        </p:nvSpPr>
        <p:spPr>
          <a:xfrm>
            <a:off x="457200" y="1493074"/>
            <a:ext cx="8229600" cy="50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27777"/>
              </a:lnSpc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If medically appropriate and socially feasible, we can discharge patients directly to nursing facilities, most commonly for physical rehabilitation</a:t>
            </a:r>
            <a:endParaRPr sz="2000"/>
          </a:p>
          <a:p>
            <a:pPr marL="457200" lvl="0" indent="-355600" algn="l" rtl="0">
              <a:lnSpc>
                <a:spcPct val="127777"/>
              </a:lnSpc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If you think a patient isn’t faring well in the community- ask us and we will make the best &amp; “most safe” plan with you! </a:t>
            </a:r>
            <a:endParaRPr sz="2000"/>
          </a:p>
          <a:p>
            <a:pPr marL="457200" lvl="0" indent="-355600" algn="l" rtl="0">
              <a:lnSpc>
                <a:spcPct val="127777"/>
              </a:lnSpc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We consult physical therapy (PT) in the ED!  They can be consulted in ALL ED AREAS- you don’t need to admit to RETU for a PT evaluation</a:t>
            </a:r>
            <a:endParaRPr sz="2000"/>
          </a:p>
          <a:p>
            <a:pPr marL="457200" lvl="0" indent="-355600" algn="l" rtl="0">
              <a:lnSpc>
                <a:spcPct val="127777"/>
              </a:lnSpc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/>
              <a:t>You do not need to consult PT if you think the patient can walk</a:t>
            </a:r>
            <a:r>
              <a:rPr lang="en-US" sz="2000"/>
              <a:t>- we can help you get durable medical equipment &amp; refer to home </a:t>
            </a:r>
            <a:r>
              <a:rPr lang="en-US" sz="2000" b="1" u="sng"/>
              <a:t>or</a:t>
            </a:r>
            <a:r>
              <a:rPr lang="en-US" sz="2000"/>
              <a:t> outpatient PT without a consult. </a:t>
            </a:r>
            <a:endParaRPr/>
          </a:p>
        </p:txBody>
      </p:sp>
      <p:sp>
        <p:nvSpPr>
          <p:cNvPr id="83" name="Google Shape;83;g13d95ea13e5_0_1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1650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 txBox="1">
            <a:spLocks noGrp="1"/>
          </p:cNvSpPr>
          <p:nvPr>
            <p:ph type="title"/>
          </p:nvPr>
        </p:nvSpPr>
        <p:spPr>
          <a:xfrm>
            <a:off x="457200" y="436096"/>
            <a:ext cx="8229600" cy="62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imes New Roman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Cases of Abuse or Neglect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8"/>
          <p:cNvSpPr txBox="1">
            <a:spLocks noGrp="1"/>
          </p:cNvSpPr>
          <p:nvPr>
            <p:ph type="body" idx="1"/>
          </p:nvPr>
        </p:nvSpPr>
        <p:spPr>
          <a:xfrm>
            <a:off x="457200" y="149308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The medical team is </a:t>
            </a:r>
            <a:r>
              <a:rPr lang="en-US" sz="2000" b="1">
                <a:solidFill>
                  <a:srgbClr val="000000"/>
                </a:solidFill>
              </a:rPr>
              <a:t>required </a:t>
            </a:r>
            <a:r>
              <a:rPr lang="en-US" sz="2000">
                <a:solidFill>
                  <a:srgbClr val="000000"/>
                </a:solidFill>
              </a:rPr>
              <a:t>to notify Social Work of </a:t>
            </a:r>
            <a:r>
              <a:rPr lang="en-US" sz="2000" b="1" u="sng">
                <a:solidFill>
                  <a:srgbClr val="FF0000"/>
                </a:solidFill>
              </a:rPr>
              <a:t>all protocol cases</a:t>
            </a:r>
            <a:endParaRPr sz="2000">
              <a:solidFill>
                <a:srgbClr val="000000"/>
              </a:solidFill>
            </a:endParaRPr>
          </a:p>
          <a:p>
            <a:pPr marL="342900" lvl="0" indent="-34290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Protocol cases include: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</a:rPr>
              <a:t>Expirations in the ED </a:t>
            </a:r>
            <a:endParaRPr sz="2000"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</a:rPr>
              <a:t>Intimate Partner Violence/Domestic Violence</a:t>
            </a:r>
            <a:endParaRPr sz="2000"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</a:pPr>
            <a:r>
              <a:rPr lang="en-US" sz="2000">
                <a:solidFill>
                  <a:srgbClr val="000000"/>
                </a:solidFill>
              </a:rPr>
              <a:t>Sexual Assault</a:t>
            </a:r>
            <a:endParaRPr sz="2000"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</a:pPr>
            <a:r>
              <a:rPr lang="en-US" sz="2000">
                <a:solidFill>
                  <a:srgbClr val="000000"/>
                </a:solidFill>
              </a:rPr>
              <a:t>Physical Assault</a:t>
            </a:r>
            <a:endParaRPr sz="2000"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</a:pPr>
            <a:r>
              <a:rPr lang="en-US" sz="2000">
                <a:solidFill>
                  <a:srgbClr val="000000"/>
                </a:solidFill>
              </a:rPr>
              <a:t>Suspected elder abuse or neglect</a:t>
            </a:r>
            <a:endParaRPr sz="2000">
              <a:solidFill>
                <a:srgbClr val="000000"/>
              </a:solidFill>
            </a:endParaRPr>
          </a:p>
          <a:p>
            <a:pPr marL="342900" lvl="0" indent="-342900" algn="l" rtl="0">
              <a:lnSpc>
                <a:spcPct val="127777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In these cases, we: </a:t>
            </a:r>
            <a:endParaRPr sz="2000"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27777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</a:rPr>
              <a:t>P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rovide </a:t>
            </a:r>
            <a:r>
              <a:rPr lang="en-US" sz="2000">
                <a:solidFill>
                  <a:srgbClr val="000000"/>
                </a:solidFill>
              </a:rPr>
              <a:t>trauma-focused crisis counseling &amp; support</a:t>
            </a:r>
            <a:endParaRPr sz="2000"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27777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</a:rPr>
              <a:t>C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ontact police (if indicated)</a:t>
            </a:r>
            <a:endParaRPr sz="2000"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27777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</a:pPr>
            <a:r>
              <a:rPr lang="en-US" sz="2000">
                <a:solidFill>
                  <a:srgbClr val="000000"/>
                </a:solidFill>
              </a:rPr>
              <a:t>Assist patients with make the safest plan possible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9576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/>
          <p:nvPr/>
        </p:nvSpPr>
        <p:spPr>
          <a:xfrm>
            <a:off x="332509" y="1468581"/>
            <a:ext cx="8636000" cy="433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en-US" sz="13800" b="1" i="0" u="none" strike="noStrike" cap="non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You! </a:t>
            </a:r>
            <a:endParaRPr sz="13800" b="1" i="0" u="none" strike="noStrike" cap="non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9311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Gill Sans Light"/>
              </a:rPr>
              <a:t>Introduction</a:t>
            </a:r>
            <a:endParaRPr lang="en-US" dirty="0">
              <a:latin typeface="Gill Sans Ligh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Tx/>
              <a:buChar char="•"/>
            </a:pPr>
            <a:r>
              <a:rPr lang="en-US" altLang="en-US" sz="2400" dirty="0" smtClean="0">
                <a:solidFill>
                  <a:srgbClr val="000066"/>
                </a:solidFill>
                <a:latin typeface="Gill Sans Light"/>
                <a:cs typeface="Arial" panose="020B0604020202020204" pitchFamily="34" charset="0"/>
              </a:rPr>
              <a:t>Short-term treatments (asthma, CHF, etc.) </a:t>
            </a:r>
            <a:br>
              <a:rPr lang="en-US" altLang="en-US" sz="2400" dirty="0" smtClean="0">
                <a:solidFill>
                  <a:srgbClr val="000066"/>
                </a:solidFill>
                <a:latin typeface="Gill Sans Light"/>
                <a:cs typeface="Arial" panose="020B0604020202020204" pitchFamily="34" charset="0"/>
              </a:rPr>
            </a:br>
            <a:endParaRPr lang="en-US" altLang="en-US" sz="2400" dirty="0" smtClean="0">
              <a:solidFill>
                <a:srgbClr val="000066"/>
              </a:solidFill>
              <a:latin typeface="Gill Sans Light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sz="2400" dirty="0" smtClean="0">
                <a:solidFill>
                  <a:srgbClr val="000066"/>
                </a:solidFill>
                <a:latin typeface="Gill Sans Light"/>
                <a:cs typeface="Arial" panose="020B0604020202020204" pitchFamily="34" charset="0"/>
              </a:rPr>
              <a:t>Ongoing evaluation (chest pain, syncope, etc.)</a:t>
            </a:r>
            <a:br>
              <a:rPr lang="en-US" altLang="en-US" sz="2400" dirty="0" smtClean="0">
                <a:solidFill>
                  <a:srgbClr val="000066"/>
                </a:solidFill>
                <a:latin typeface="Gill Sans Light"/>
                <a:cs typeface="Arial" panose="020B0604020202020204" pitchFamily="34" charset="0"/>
              </a:rPr>
            </a:br>
            <a:endParaRPr lang="en-US" altLang="en-US" sz="2400" dirty="0" smtClean="0">
              <a:solidFill>
                <a:srgbClr val="000066"/>
              </a:solidFill>
              <a:latin typeface="Gill Sans Light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sz="2400" dirty="0" smtClean="0">
                <a:solidFill>
                  <a:srgbClr val="000066"/>
                </a:solidFill>
                <a:latin typeface="Gill Sans Light"/>
                <a:cs typeface="Arial" panose="020B0604020202020204" pitchFamily="34" charset="0"/>
              </a:rPr>
              <a:t>Does not meet inpatient criteria</a:t>
            </a:r>
            <a:br>
              <a:rPr lang="en-US" altLang="en-US" sz="2400" dirty="0" smtClean="0">
                <a:solidFill>
                  <a:srgbClr val="000066"/>
                </a:solidFill>
                <a:latin typeface="Gill Sans Light"/>
                <a:cs typeface="Arial" panose="020B0604020202020204" pitchFamily="34" charset="0"/>
              </a:rPr>
            </a:br>
            <a:endParaRPr lang="en-US" altLang="en-US" sz="2400" dirty="0" smtClean="0">
              <a:solidFill>
                <a:srgbClr val="000066"/>
              </a:solidFill>
              <a:latin typeface="Gill Sans Light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sz="2400" dirty="0" smtClean="0">
                <a:solidFill>
                  <a:srgbClr val="000066"/>
                </a:solidFill>
                <a:latin typeface="Gill Sans Light"/>
                <a:cs typeface="Arial" panose="020B0604020202020204" pitchFamily="34" charset="0"/>
              </a:rPr>
              <a:t>Can not be discharged from the ED</a:t>
            </a:r>
          </a:p>
          <a:p>
            <a:pPr>
              <a:buFontTx/>
              <a:buChar char="•"/>
            </a:pPr>
            <a:endParaRPr lang="en-US" altLang="en-US" sz="2400" dirty="0">
              <a:solidFill>
                <a:srgbClr val="000066"/>
              </a:solidFill>
              <a:latin typeface="Gill Sans Light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sz="2400" dirty="0" smtClean="0">
                <a:solidFill>
                  <a:srgbClr val="000066"/>
                </a:solidFill>
                <a:latin typeface="Gill Sans Light"/>
                <a:cs typeface="Arial" panose="020B0604020202020204" pitchFamily="34" charset="0"/>
              </a:rPr>
              <a:t>Requires 8 to 24 hours of care (up to 48 hours)</a:t>
            </a:r>
          </a:p>
          <a:p>
            <a:pPr>
              <a:buFontTx/>
              <a:buChar char="•"/>
            </a:pPr>
            <a:endParaRPr lang="en-US" altLang="en-US" sz="2400" dirty="0" smtClean="0">
              <a:solidFill>
                <a:srgbClr val="000066"/>
              </a:solidFill>
              <a:latin typeface="Gill Sans Light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endParaRPr lang="en-US" altLang="en-US" sz="2400" dirty="0" smtClean="0">
              <a:solidFill>
                <a:srgbClr val="000066"/>
              </a:solidFill>
              <a:latin typeface="Gill Sans Ligh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400" dirty="0" smtClean="0">
              <a:solidFill>
                <a:srgbClr val="000066"/>
              </a:solidFill>
              <a:latin typeface="Gill Sans Light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762000"/>
            <a:ext cx="1207029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8087-07C9-4211-A86A-30ED93B73B1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34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altLang="en-US" dirty="0" smtClean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rPr>
              <a:t>    Observation Unit </a:t>
            </a:r>
            <a:r>
              <a:rPr lang="en-US" altLang="en-US" sz="4000" dirty="0" smtClean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rPr>
              <a:t>at MSH</a:t>
            </a:r>
            <a:endParaRPr lang="en-US" dirty="0">
              <a:solidFill>
                <a:schemeClr val="tx1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>
              <a:buFontTx/>
              <a:buChar char="•"/>
            </a:pPr>
            <a:r>
              <a:rPr lang="en-US" altLang="en-US" sz="2200" dirty="0" smtClean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Dedicated unit with 20 bed capacity</a:t>
            </a:r>
          </a:p>
          <a:p>
            <a:pPr lvl="1">
              <a:buFontTx/>
              <a:buChar char="•"/>
            </a:pPr>
            <a:r>
              <a:rPr lang="en-US" altLang="en-US" sz="2200" dirty="0" smtClean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24/7 double midlevel coverage </a:t>
            </a:r>
          </a:p>
          <a:p>
            <a:pPr lvl="2">
              <a:buFontTx/>
              <a:buChar char="•"/>
            </a:pPr>
            <a:r>
              <a:rPr lang="en-US" altLang="en-US" sz="2200" dirty="0" smtClean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ED Physician Assistants</a:t>
            </a:r>
          </a:p>
          <a:p>
            <a:pPr lvl="1">
              <a:buFontTx/>
              <a:buChar char="•"/>
            </a:pPr>
            <a:r>
              <a:rPr lang="en-US" altLang="en-US" sz="2200" dirty="0" smtClean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Hospitalists as physician oversight</a:t>
            </a:r>
          </a:p>
          <a:p>
            <a:pPr lvl="1">
              <a:buFontTx/>
              <a:buChar char="•"/>
            </a:pPr>
            <a:r>
              <a:rPr lang="en-US" altLang="en-US" sz="2200" dirty="0" smtClean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5:1 Nursing ratio</a:t>
            </a:r>
          </a:p>
          <a:p>
            <a:pPr lvl="1">
              <a:buFontTx/>
              <a:buChar char="•"/>
            </a:pPr>
            <a:r>
              <a:rPr lang="en-US" altLang="en-US" sz="2200" dirty="0" smtClean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24 hours SW coverage</a:t>
            </a:r>
          </a:p>
          <a:p>
            <a:pPr lvl="1">
              <a:buFontTx/>
              <a:buChar char="•"/>
            </a:pPr>
            <a:r>
              <a:rPr lang="en-US" altLang="en-US" sz="2200" dirty="0" smtClean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12 hours/day CM</a:t>
            </a:r>
          </a:p>
          <a:p>
            <a:pPr lvl="1">
              <a:buFontTx/>
              <a:buChar char="•"/>
            </a:pPr>
            <a:r>
              <a:rPr lang="en-US" altLang="en-US" sz="2200" dirty="0" smtClean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7 days/week PT consults</a:t>
            </a:r>
          </a:p>
          <a:p>
            <a:pPr lvl="1">
              <a:buFontTx/>
              <a:buChar char="•"/>
            </a:pPr>
            <a:r>
              <a:rPr lang="en-US" altLang="en-US" sz="2200" dirty="0" smtClean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Hospital beds provided for elderly patients</a:t>
            </a:r>
          </a:p>
          <a:p>
            <a:pPr lvl="1">
              <a:buFontTx/>
              <a:buChar char="•"/>
            </a:pPr>
            <a:endParaRPr lang="en-US" altLang="en-US" sz="2200" dirty="0" smtClean="0">
              <a:solidFill>
                <a:srgbClr val="000066"/>
              </a:solidFill>
              <a:latin typeface="Gill Sans Light" charset="0"/>
              <a:ea typeface="Gill Sans Light" charset="0"/>
              <a:cs typeface="Gill Sans Light" charset="0"/>
            </a:endParaRPr>
          </a:p>
          <a:p>
            <a:pPr lvl="1">
              <a:buFontTx/>
              <a:buChar char="•"/>
            </a:pPr>
            <a:endParaRPr lang="en-US" altLang="en-US" sz="2200" dirty="0" smtClean="0">
              <a:solidFill>
                <a:srgbClr val="000066"/>
              </a:solidFill>
              <a:latin typeface="Gill Sans Light" charset="0"/>
              <a:ea typeface="Gill Sans Light" charset="0"/>
              <a:cs typeface="Gill Sans Light" charset="0"/>
            </a:endParaRPr>
          </a:p>
          <a:p>
            <a:pPr lvl="1">
              <a:buFontTx/>
              <a:buChar char="•"/>
            </a:pPr>
            <a:endParaRPr lang="en-US" altLang="en-US" sz="2200" dirty="0">
              <a:solidFill>
                <a:srgbClr val="000066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914400"/>
            <a:ext cx="1207029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8087-07C9-4211-A86A-30ED93B73B1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91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en-US" dirty="0" smtClean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rPr>
              <a:t>Current Pathways</a:t>
            </a:r>
            <a:endParaRPr lang="en-US" altLang="en-US" sz="4000" dirty="0">
              <a:solidFill>
                <a:schemeClr val="tx1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numCol="2">
            <a:no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altLang="en-US" sz="1600" dirty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Abdominal Pain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1600" dirty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Allergic reaction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1600" b="1" dirty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Anemia/Transfusion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1600" b="1" dirty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Asthma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1600" dirty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Atrial fibrillation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1600" dirty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Back pain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1600" b="1" dirty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Cellulitis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1600" b="1" dirty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Chest pain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1600" dirty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CHF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1600" dirty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COPD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1600" dirty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Dehydration/vomiting/diarrhea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1600" dirty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Dialysis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1600" dirty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Drug/Alcohol </a:t>
            </a:r>
            <a:r>
              <a:rPr lang="en-US" altLang="en-US" sz="1600" dirty="0" err="1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Intox</a:t>
            </a:r>
            <a:r>
              <a:rPr lang="en-US" altLang="en-US" sz="1600" dirty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/withdrawal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1600" dirty="0" smtClean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DVT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1600" dirty="0" smtClean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GI bleed</a:t>
            </a:r>
            <a:br>
              <a:rPr lang="en-US" altLang="en-US" sz="1600" dirty="0" smtClean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</a:br>
            <a:endParaRPr lang="en-US" altLang="en-US" sz="1600" dirty="0" smtClean="0">
              <a:solidFill>
                <a:srgbClr val="000066"/>
              </a:solidFill>
              <a:latin typeface="Gill Sans Light" charset="0"/>
              <a:ea typeface="Gill Sans Light" charset="0"/>
              <a:cs typeface="Gill Sans Light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1600" dirty="0" smtClean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Head </a:t>
            </a:r>
            <a:r>
              <a:rPr lang="en-US" altLang="en-US" sz="1600" dirty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Injury/TBI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1600" dirty="0" smtClean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Headache</a:t>
            </a:r>
            <a:endParaRPr lang="en-US" altLang="en-US" sz="1600" dirty="0">
              <a:solidFill>
                <a:srgbClr val="000066"/>
              </a:solidFill>
              <a:latin typeface="Gill Sans Light" charset="0"/>
              <a:ea typeface="Gill Sans Light" charset="0"/>
              <a:cs typeface="Gill Sans Light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1600" dirty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Hyperglycemia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1600" dirty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Hypoglycemia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1600" dirty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LVP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1600" dirty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Pneumonia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1600" dirty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Pulmonary Embolism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1600" b="1" dirty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Pyelonephritis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1600" dirty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Renal colic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1600" dirty="0" smtClean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Seizure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1600" dirty="0" smtClean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Sickle cell</a:t>
            </a:r>
            <a:endParaRPr lang="en-US" altLang="en-US" sz="1600" dirty="0">
              <a:solidFill>
                <a:srgbClr val="000066"/>
              </a:solidFill>
              <a:latin typeface="Gill Sans Light" charset="0"/>
              <a:ea typeface="Gill Sans Light" charset="0"/>
              <a:cs typeface="Gill Sans Light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1600" b="1" dirty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Syncope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1600" dirty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TIA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1600" dirty="0" smtClean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Vertigo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1600" b="1" dirty="0" smtClean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OTHER</a:t>
            </a:r>
            <a:endParaRPr lang="en-US" altLang="en-US" sz="1600" b="1" dirty="0">
              <a:solidFill>
                <a:srgbClr val="000066"/>
              </a:solidFill>
              <a:latin typeface="Gill Sans Light" charset="0"/>
              <a:ea typeface="Gill Sans Light" charset="0"/>
              <a:cs typeface="Gill Sans Light" charset="0"/>
            </a:endParaRPr>
          </a:p>
          <a:p>
            <a:pPr marL="971550" lvl="1" indent="-514350">
              <a:buFont typeface="+mj-lt"/>
              <a:buAutoNum type="arabicPeriod"/>
            </a:pPr>
            <a:endParaRPr lang="en-US" altLang="en-US" sz="1600" dirty="0">
              <a:solidFill>
                <a:srgbClr val="000066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862013"/>
            <a:ext cx="1207029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8087-07C9-4211-A86A-30ED93B73B1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7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en-US" dirty="0" smtClean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rPr>
              <a:t>Metrics</a:t>
            </a:r>
            <a:endParaRPr lang="en-US" altLang="en-US" sz="4000" dirty="0">
              <a:solidFill>
                <a:schemeClr val="tx1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0066"/>
              </a:solidFill>
              <a:latin typeface="Gill Sans Light" charset="0"/>
              <a:ea typeface="Gill Sans Light" charset="0"/>
              <a:cs typeface="Gill Sans Light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Monthly volume: 350 – 400 patients</a:t>
            </a:r>
          </a:p>
          <a:p>
            <a:pPr lvl="1">
              <a:buFontTx/>
              <a:buChar char="•"/>
            </a:pPr>
            <a:endParaRPr lang="en-US" altLang="en-US" dirty="0" smtClean="0">
              <a:solidFill>
                <a:srgbClr val="000066"/>
              </a:solidFill>
              <a:latin typeface="Gill Sans Light" charset="0"/>
              <a:ea typeface="Gill Sans Light" charset="0"/>
              <a:cs typeface="Gill Sans Light" charset="0"/>
            </a:endParaRPr>
          </a:p>
          <a:p>
            <a:pPr lvl="1">
              <a:buFontTx/>
              <a:buChar char="•"/>
            </a:pPr>
            <a:r>
              <a:rPr lang="en-US" altLang="en-US" dirty="0" smtClean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Average LOS: 20 – 24 hours</a:t>
            </a:r>
          </a:p>
          <a:p>
            <a:pPr lvl="1">
              <a:buFontTx/>
              <a:buChar char="•"/>
            </a:pPr>
            <a:endParaRPr lang="en-US" altLang="en-US" dirty="0" smtClean="0">
              <a:solidFill>
                <a:srgbClr val="000066"/>
              </a:solidFill>
              <a:latin typeface="Gill Sans Light" charset="0"/>
              <a:ea typeface="Gill Sans Light" charset="0"/>
              <a:cs typeface="Gill Sans Light" charset="0"/>
            </a:endParaRPr>
          </a:p>
          <a:p>
            <a:pPr lvl="1">
              <a:buFontTx/>
              <a:buChar char="•"/>
            </a:pPr>
            <a:r>
              <a:rPr lang="en-US" altLang="en-US" dirty="0" smtClean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Average admission rate to inpatient from observation: 20% </a:t>
            </a:r>
          </a:p>
          <a:p>
            <a:pPr lvl="1">
              <a:buFontTx/>
              <a:buChar char="•"/>
            </a:pPr>
            <a:endParaRPr lang="en-US" altLang="en-US" dirty="0" smtClean="0">
              <a:solidFill>
                <a:srgbClr val="000066"/>
              </a:solidFill>
              <a:latin typeface="Gill Sans Light" charset="0"/>
              <a:ea typeface="Gill Sans Light" charset="0"/>
              <a:cs typeface="Gill Sans Light" charset="0"/>
            </a:endParaRPr>
          </a:p>
          <a:p>
            <a:pPr lvl="1">
              <a:buFontTx/>
              <a:buChar char="•"/>
            </a:pPr>
            <a:r>
              <a:rPr lang="en-US" altLang="en-US" dirty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1/3 patients are NON </a:t>
            </a:r>
            <a:r>
              <a:rPr lang="en-US" altLang="en-US" dirty="0" smtClean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pathway</a:t>
            </a:r>
            <a:endParaRPr lang="en-US" altLang="en-US" dirty="0">
              <a:solidFill>
                <a:srgbClr val="000066"/>
              </a:solidFill>
              <a:latin typeface="Gill Sans Light" charset="0"/>
              <a:ea typeface="Gill Sans Light" charset="0"/>
              <a:cs typeface="Gill Sans Light" charset="0"/>
            </a:endParaRPr>
          </a:p>
          <a:p>
            <a:pPr lvl="2">
              <a:buFontTx/>
              <a:buChar char="•"/>
            </a:pPr>
            <a:r>
              <a:rPr lang="en-US" altLang="en-US" dirty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Complex social cases</a:t>
            </a:r>
          </a:p>
          <a:p>
            <a:pPr lvl="2">
              <a:buFontTx/>
              <a:buChar char="•"/>
            </a:pPr>
            <a:r>
              <a:rPr lang="en-US" altLang="en-US" dirty="0" smtClean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Subacute rehab placements to skilled nursing facilities </a:t>
            </a:r>
            <a:endParaRPr lang="en-US" altLang="en-US" dirty="0">
              <a:solidFill>
                <a:srgbClr val="000066"/>
              </a:solidFill>
              <a:latin typeface="Gill Sans Light" charset="0"/>
              <a:ea typeface="Gill Sans Light" charset="0"/>
              <a:cs typeface="Gill Sans Light" charset="0"/>
            </a:endParaRPr>
          </a:p>
          <a:p>
            <a:pPr lvl="1">
              <a:buFontTx/>
              <a:buChar char="•"/>
            </a:pPr>
            <a:endParaRPr lang="en-US" altLang="en-US" dirty="0" smtClean="0">
              <a:solidFill>
                <a:srgbClr val="000066"/>
              </a:solidFill>
              <a:latin typeface="Gill Sans Light" charset="0"/>
              <a:ea typeface="Gill Sans Light" charset="0"/>
              <a:cs typeface="Gill Sans Light" charset="0"/>
            </a:endParaRPr>
          </a:p>
          <a:p>
            <a:pPr lvl="1">
              <a:buFontTx/>
              <a:buChar char="•"/>
            </a:pPr>
            <a:r>
              <a:rPr lang="en-US" altLang="en-US" dirty="0" smtClean="0">
                <a:solidFill>
                  <a:srgbClr val="000066"/>
                </a:solidFill>
                <a:latin typeface="Gill Sans Light" charset="0"/>
                <a:ea typeface="Gill Sans Light" charset="0"/>
                <a:cs typeface="Gill Sans Light" charset="0"/>
              </a:rPr>
              <a:t>30 day readmission avoided: 25 – 40 per month</a:t>
            </a:r>
          </a:p>
          <a:p>
            <a:pPr lvl="1">
              <a:buFontTx/>
              <a:buChar char="•"/>
            </a:pPr>
            <a:endParaRPr lang="en-US" altLang="en-US" dirty="0">
              <a:solidFill>
                <a:srgbClr val="000066"/>
              </a:solidFill>
              <a:latin typeface="Gill Sans Light" charset="0"/>
              <a:ea typeface="Gill Sans Light" charset="0"/>
              <a:cs typeface="Gill Sans Light" charset="0"/>
            </a:endParaRPr>
          </a:p>
          <a:p>
            <a:pPr lvl="1">
              <a:buFontTx/>
              <a:buChar char="•"/>
            </a:pPr>
            <a:endParaRPr lang="en-US" altLang="en-US" dirty="0" smtClean="0">
              <a:solidFill>
                <a:srgbClr val="000066"/>
              </a:solidFill>
              <a:latin typeface="Gill Sans Light" charset="0"/>
              <a:ea typeface="Gill Sans Light" charset="0"/>
              <a:cs typeface="Gill Sans Light" charset="0"/>
            </a:endParaRPr>
          </a:p>
          <a:p>
            <a:pPr lvl="2">
              <a:buFontTx/>
              <a:buChar char="•"/>
            </a:pPr>
            <a:endParaRPr lang="en-US" altLang="en-US" dirty="0" smtClean="0">
              <a:solidFill>
                <a:srgbClr val="000066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862013"/>
            <a:ext cx="1207029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8087-07C9-4211-A86A-30ED93B73B15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1624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"/>
          <p:cNvSpPr txBox="1">
            <a:spLocks noGrp="1"/>
          </p:cNvSpPr>
          <p:nvPr>
            <p:ph type="ctrTitle"/>
          </p:nvPr>
        </p:nvSpPr>
        <p:spPr>
          <a:xfrm>
            <a:off x="436419" y="195943"/>
            <a:ext cx="5894540" cy="3709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Times New Roman"/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The Role of Social Work in the Emergency Department</a:t>
            </a:r>
            <a:endParaRPr dirty="0"/>
          </a:p>
        </p:txBody>
      </p:sp>
      <p:sp>
        <p:nvSpPr>
          <p:cNvPr id="49" name="Google Shape;49;p1"/>
          <p:cNvSpPr txBox="1">
            <a:spLocks noGrp="1"/>
          </p:cNvSpPr>
          <p:nvPr>
            <p:ph type="subTitle" idx="1"/>
          </p:nvPr>
        </p:nvSpPr>
        <p:spPr>
          <a:xfrm>
            <a:off x="97039" y="4193529"/>
            <a:ext cx="65733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739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10"/>
              <a:buNone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Maya Genovesi, LCSW MPH</a:t>
            </a:r>
          </a:p>
          <a:p>
            <a:pPr marL="0" lvl="0" indent="0" algn="l" rtl="0">
              <a:lnSpc>
                <a:spcPct val="11739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10"/>
              <a:buNone/>
            </a:pPr>
            <a:r>
              <a:rPr lang="en-US" dirty="0" smtClean="0">
                <a:latin typeface="Arial"/>
                <a:cs typeface="Arial"/>
                <a:sym typeface="Arial"/>
              </a:rPr>
              <a:t>Associate Director Social Work</a:t>
            </a:r>
            <a:endParaRPr dirty="0"/>
          </a:p>
          <a:p>
            <a:pPr marL="0" lvl="0" indent="0" algn="l" rtl="0">
              <a:lnSpc>
                <a:spcPct val="11739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10"/>
              <a:buNone/>
            </a:pPr>
            <a:r>
              <a:rPr lang="en-US" dirty="0"/>
              <a:t> </a:t>
            </a:r>
            <a:endParaRPr dirty="0"/>
          </a:p>
          <a:p>
            <a:pPr marL="0" lvl="0" indent="0" algn="l" rtl="0">
              <a:lnSpc>
                <a:spcPct val="11739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10"/>
              <a:buNone/>
            </a:pPr>
            <a:r>
              <a:rPr lang="en-US" dirty="0"/>
              <a:t>Emergency Department Social Work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7959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10588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imes New Roman"/>
              <a:buNone/>
            </a:pPr>
            <a:r>
              <a:rPr lang="en-US" sz="4000"/>
              <a:t>Our Team &amp; Our Role</a:t>
            </a:r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body" idx="1"/>
          </p:nvPr>
        </p:nvSpPr>
        <p:spPr>
          <a:xfrm>
            <a:off x="301625" y="918225"/>
            <a:ext cx="8540700" cy="56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endParaRPr sz="20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2000"/>
              <a:t>We have </a:t>
            </a:r>
            <a:r>
              <a:rPr lang="en-US" sz="2000" b="1"/>
              <a:t>Social Workers</a:t>
            </a:r>
            <a:r>
              <a:rPr lang="en-US" sz="2000"/>
              <a:t> &amp; </a:t>
            </a:r>
            <a:r>
              <a:rPr lang="en-US" sz="2000" b="1"/>
              <a:t>Care Coordinators</a:t>
            </a:r>
            <a:r>
              <a:rPr lang="en-US" sz="2000"/>
              <a:t> on our team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2000"/>
              <a:t>Social workers: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C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omplete psychosocial assessments and to provide psychosocial/supportive counseling.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With your help, we assess and meet with patients to: 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–"/>
            </a:pPr>
            <a:r>
              <a:rPr lang="en-US" sz="2000"/>
              <a:t>D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etermine and discuss discharge options</a:t>
            </a:r>
            <a:r>
              <a:rPr lang="en-US" sz="2000"/>
              <a:t> to make the safest possible, “least restrictive” plan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–"/>
            </a:pPr>
            <a:r>
              <a:rPr lang="en-US" sz="2000"/>
              <a:t>Facilitate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referrals to community agencies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–"/>
            </a:pPr>
            <a:r>
              <a:rPr lang="en-US" sz="2000"/>
              <a:t>Ensure patients have needed access to medication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Arrange homecare &amp; placement (only if required &amp; needed) 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None/>
            </a:pPr>
            <a:r>
              <a:rPr lang="en-US" sz="2000"/>
              <a:t>Care Coordinators:</a:t>
            </a:r>
            <a:endParaRPr sz="2000"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Arial"/>
              <a:buChar char="•"/>
            </a:pPr>
            <a:r>
              <a:rPr lang="en-US" sz="2000"/>
              <a:t>Assess barriers to engagement in primary &amp; specialty care</a:t>
            </a:r>
            <a:endParaRPr sz="2000"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Arial"/>
              <a:buChar char="•"/>
            </a:pPr>
            <a:r>
              <a:rPr lang="en-US" sz="2000"/>
              <a:t>Effectively schedule primary &amp; specialty appointments 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None/>
            </a:pPr>
            <a:endParaRPr sz="2000"/>
          </a:p>
        </p:txBody>
      </p:sp>
    </p:spTree>
    <p:extLst>
      <p:ext uri="{BB962C8B-B14F-4D97-AF65-F5344CB8AC3E}">
        <p14:creationId xmlns:p14="http://schemas.microsoft.com/office/powerpoint/2010/main" val="552913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457200" y="436096"/>
            <a:ext cx="82296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What can Social Work help with?</a:t>
            </a:r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1"/>
          </p:nvPr>
        </p:nvSpPr>
        <p:spPr>
          <a:xfrm>
            <a:off x="457200" y="149308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27777"/>
              </a:lnSpc>
              <a:spcBef>
                <a:spcPts val="36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Patients who are having a hard time coping in the community due to: 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Change in baseline functioning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Frequent falls 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Limited social supports</a:t>
            </a:r>
            <a:endParaRPr sz="2000"/>
          </a:p>
          <a:p>
            <a:pPr marL="457200" lvl="0" indent="-35560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Patients who have difficulty engaging in primary care due to: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Difficulties with transportation 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Insurance issues </a:t>
            </a:r>
            <a:endParaRPr sz="2000"/>
          </a:p>
          <a:p>
            <a:pPr marL="457200" lvl="0" indent="-35560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Patients experiencing mental illness &amp; substance abuse</a:t>
            </a:r>
            <a:endParaRPr sz="2000" b="1"/>
          </a:p>
          <a:p>
            <a:pPr marL="457200" lvl="0" indent="-35560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Patients experiencing abuse, neglect, or trauma </a:t>
            </a:r>
            <a:endParaRPr sz="2000"/>
          </a:p>
          <a:p>
            <a:pPr marL="457200" lvl="0" indent="-35560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Cardiac arrests &amp; traumatic loss </a:t>
            </a:r>
            <a:endParaRPr sz="2000"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955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457200" y="436096"/>
            <a:ext cx="8229600" cy="62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imes New Roman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What can do we do to help?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6"/>
          <p:cNvSpPr txBox="1">
            <a:spLocks noGrp="1"/>
          </p:cNvSpPr>
          <p:nvPr>
            <p:ph type="body" idx="1"/>
          </p:nvPr>
        </p:nvSpPr>
        <p:spPr>
          <a:xfrm>
            <a:off x="301625" y="1371600"/>
            <a:ext cx="8540750" cy="472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Meet with patients to establish rapport and understand: 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How are they understanding their lives/ “the problem”?   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What we can do to assist? 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Provide crisis/emotional support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Connect patients to: 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Community resources &amp; referrals, including:</a:t>
            </a:r>
            <a:endParaRPr sz="2000"/>
          </a:p>
          <a:p>
            <a:pPr marL="182880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Social Work in the Community</a:t>
            </a:r>
            <a:endParaRPr sz="2000"/>
          </a:p>
          <a:p>
            <a:pPr marL="182880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Detox, rehab, mental health resources </a:t>
            </a:r>
            <a:endParaRPr sz="2000"/>
          </a:p>
          <a:p>
            <a:pPr marL="182880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Resources to assist in accessing insurance </a:t>
            </a:r>
            <a:endParaRPr sz="2000"/>
          </a:p>
          <a:p>
            <a:pPr marL="182880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Shelter, food pantries, drop-in centers 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Home health aide &amp; nursing services 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Sub-Acute Rehabilitation or Skilled Nursing Facility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Home with Home Hospice/Transfer to Inpatient Hospice Facility</a:t>
            </a:r>
            <a:endParaRPr sz="2000"/>
          </a:p>
          <a:p>
            <a:pPr marL="342900" lvl="0" indent="-21844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333333"/>
              </a:buClr>
              <a:buSzPts val="1960"/>
              <a:buNone/>
            </a:pPr>
            <a:endParaRPr sz="2800"/>
          </a:p>
        </p:txBody>
      </p:sp>
    </p:spTree>
    <p:extLst>
      <p:ext uri="{BB962C8B-B14F-4D97-AF65-F5344CB8AC3E}">
        <p14:creationId xmlns:p14="http://schemas.microsoft.com/office/powerpoint/2010/main" val="2598139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untSinai">
  <a:themeElements>
    <a:clrScheme name="Mt Sinai">
      <a:dk1>
        <a:srgbClr val="000000"/>
      </a:dk1>
      <a:lt1>
        <a:srgbClr val="FFFFFF"/>
      </a:lt1>
      <a:dk2>
        <a:srgbClr val="221F72"/>
      </a:dk2>
      <a:lt2>
        <a:srgbClr val="FFFFFF"/>
      </a:lt2>
      <a:accent1>
        <a:srgbClr val="00AEEF"/>
      </a:accent1>
      <a:accent2>
        <a:srgbClr val="D80B8C"/>
      </a:accent2>
      <a:accent3>
        <a:srgbClr val="221F72"/>
      </a:accent3>
      <a:accent4>
        <a:srgbClr val="B2B3B2"/>
      </a:accent4>
      <a:accent5>
        <a:srgbClr val="DDDEDD"/>
      </a:accent5>
      <a:accent6>
        <a:srgbClr val="00B9F2"/>
      </a:accent6>
      <a:hlink>
        <a:srgbClr val="767776"/>
      </a:hlink>
      <a:folHlink>
        <a:srgbClr val="77787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1840</TotalTime>
  <Words>733</Words>
  <Application>Microsoft Office PowerPoint</Application>
  <PresentationFormat>On-screen Show (4:3)</PresentationFormat>
  <Paragraphs>156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Gill Sans Light</vt:lpstr>
      <vt:lpstr>Lucida Grande</vt:lpstr>
      <vt:lpstr>Times New Roman</vt:lpstr>
      <vt:lpstr>Office Theme</vt:lpstr>
      <vt:lpstr>MountSinai</vt:lpstr>
      <vt:lpstr> Observation Services  Mount Sinai Hospital</vt:lpstr>
      <vt:lpstr>Introduction</vt:lpstr>
      <vt:lpstr>    Observation Unit at MSH</vt:lpstr>
      <vt:lpstr>Current Pathways</vt:lpstr>
      <vt:lpstr>Metrics</vt:lpstr>
      <vt:lpstr> The Role of Social Work in the Emergency Department</vt:lpstr>
      <vt:lpstr>Our Team &amp; Our Role</vt:lpstr>
      <vt:lpstr>What can Social Work help with?</vt:lpstr>
      <vt:lpstr>What can do we do to help?</vt:lpstr>
      <vt:lpstr>Types of Home Care Referrals</vt:lpstr>
      <vt:lpstr>“Placement” from the ED/ RETU</vt:lpstr>
      <vt:lpstr>Cases of Abuse or Neglect</vt:lpstr>
      <vt:lpstr>PowerPoint Presentation</vt:lpstr>
    </vt:vector>
  </TitlesOfParts>
  <Company>Mount Sinai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 Status Documentation</dc:title>
  <dc:creator>Nwankwo, Solomon</dc:creator>
  <cp:lastModifiedBy>Genovesi, Maya</cp:lastModifiedBy>
  <cp:revision>108</cp:revision>
  <cp:lastPrinted>2015-05-29T12:51:16Z</cp:lastPrinted>
  <dcterms:created xsi:type="dcterms:W3CDTF">2015-05-13T18:44:56Z</dcterms:created>
  <dcterms:modified xsi:type="dcterms:W3CDTF">2024-01-19T20:18:47Z</dcterms:modified>
</cp:coreProperties>
</file>