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29"/>
  </p:notesMasterIdLst>
  <p:sldIdLst>
    <p:sldId id="256" r:id="rId6"/>
    <p:sldId id="1380" r:id="rId7"/>
    <p:sldId id="1379" r:id="rId8"/>
    <p:sldId id="864" r:id="rId9"/>
    <p:sldId id="304" r:id="rId10"/>
    <p:sldId id="1403" r:id="rId11"/>
    <p:sldId id="872" r:id="rId12"/>
    <p:sldId id="776" r:id="rId13"/>
    <p:sldId id="779" r:id="rId14"/>
    <p:sldId id="777" r:id="rId15"/>
    <p:sldId id="870" r:id="rId16"/>
    <p:sldId id="810" r:id="rId17"/>
    <p:sldId id="813" r:id="rId18"/>
    <p:sldId id="877" r:id="rId19"/>
    <p:sldId id="1407" r:id="rId20"/>
    <p:sldId id="1389" r:id="rId21"/>
    <p:sldId id="1406" r:id="rId22"/>
    <p:sldId id="1167" r:id="rId23"/>
    <p:sldId id="1395" r:id="rId24"/>
    <p:sldId id="722" r:id="rId25"/>
    <p:sldId id="1409" r:id="rId26"/>
    <p:sldId id="1413" r:id="rId27"/>
    <p:sldId id="139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1AE8F-43C2-15CE-DA08-171A6D496EBD}" name="Russell Portenoy" initials="RP" userId="S::RPORTENO@mjhs.org::139d75fe-99be-4c1d-81c9-380ff9d3df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llman, Cari" initials="GC" lastIdx="3" clrIdx="0">
    <p:extLst>
      <p:ext uri="{19B8F6BF-5375-455C-9EA6-DF929625EA0E}">
        <p15:presenceInfo xmlns:p15="http://schemas.microsoft.com/office/powerpoint/2012/main" userId="S::cari.gallman@bms.com::69585b18-5424-499a-a899-83d516fa74b6" providerId="AD"/>
      </p:ext>
    </p:extLst>
  </p:cmAuthor>
  <p:cmAuthor id="2" name="Eni Bakallbashi" initials="EB" lastIdx="3" clrIdx="1">
    <p:extLst>
      <p:ext uri="{19B8F6BF-5375-455C-9EA6-DF929625EA0E}">
        <p15:presenceInfo xmlns:p15="http://schemas.microsoft.com/office/powerpoint/2012/main" userId="S::ebakallb@mjhs.org::c3b3d744-05d5-49ae-9692-0dbd698b9f9a" providerId="AD"/>
      </p:ext>
    </p:extLst>
  </p:cmAuthor>
  <p:cmAuthor id="3" name="Danielle Rollmann" initials="DR" lastIdx="7" clrIdx="2">
    <p:extLst>
      <p:ext uri="{19B8F6BF-5375-455C-9EA6-DF929625EA0E}">
        <p15:presenceInfo xmlns:p15="http://schemas.microsoft.com/office/powerpoint/2012/main" userId="c837d233bb469a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AEC"/>
    <a:srgbClr val="E1FFFF"/>
    <a:srgbClr val="BABAE8"/>
    <a:srgbClr val="9191DB"/>
    <a:srgbClr val="E2F2FE"/>
    <a:srgbClr val="68C050"/>
    <a:srgbClr val="A3A3E1"/>
    <a:srgbClr val="C4E3E6"/>
    <a:srgbClr val="C0E3E6"/>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0E933-B93E-400C-BBCE-F9FC5CE23F54}" v="1" dt="2023-10-19T01:50:58.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5380" autoAdjust="0"/>
  </p:normalViewPr>
  <p:slideViewPr>
    <p:cSldViewPr snapToGrid="0">
      <p:cViewPr varScale="1">
        <p:scale>
          <a:sx n="67" d="100"/>
          <a:sy n="67" d="100"/>
        </p:scale>
        <p:origin x="7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Smith" userId="54156b5c-3378-432f-b881-f46bfc92b2ff" providerId="ADAL" clId="{5510E933-B93E-400C-BBCE-F9FC5CE23F54}"/>
    <pc:docChg chg="custSel modSld">
      <pc:chgData name="Shelby Smith" userId="54156b5c-3378-432f-b881-f46bfc92b2ff" providerId="ADAL" clId="{5510E933-B93E-400C-BBCE-F9FC5CE23F54}" dt="2023-10-19T01:51:39.443" v="529" actId="20577"/>
      <pc:docMkLst>
        <pc:docMk/>
      </pc:docMkLst>
      <pc:sldChg chg="modSp mod">
        <pc:chgData name="Shelby Smith" userId="54156b5c-3378-432f-b881-f46bfc92b2ff" providerId="ADAL" clId="{5510E933-B93E-400C-BBCE-F9FC5CE23F54}" dt="2023-10-19T01:50:43.235" v="528" actId="20577"/>
        <pc:sldMkLst>
          <pc:docMk/>
          <pc:sldMk cId="1939875390" sldId="1167"/>
        </pc:sldMkLst>
        <pc:spChg chg="mod">
          <ac:chgData name="Shelby Smith" userId="54156b5c-3378-432f-b881-f46bfc92b2ff" providerId="ADAL" clId="{5510E933-B93E-400C-BBCE-F9FC5CE23F54}" dt="2023-10-19T01:50:43.235" v="528" actId="20577"/>
          <ac:spMkLst>
            <pc:docMk/>
            <pc:sldMk cId="1939875390" sldId="1167"/>
            <ac:spMk id="3" creationId="{00000000-0000-0000-0000-000000000000}"/>
          </ac:spMkLst>
        </pc:spChg>
      </pc:sldChg>
      <pc:sldChg chg="modSp mod">
        <pc:chgData name="Shelby Smith" userId="54156b5c-3378-432f-b881-f46bfc92b2ff" providerId="ADAL" clId="{5510E933-B93E-400C-BBCE-F9FC5CE23F54}" dt="2023-10-19T01:51:39.443" v="529" actId="20577"/>
        <pc:sldMkLst>
          <pc:docMk/>
          <pc:sldMk cId="1026797259" sldId="1407"/>
        </pc:sldMkLst>
        <pc:spChg chg="mod">
          <ac:chgData name="Shelby Smith" userId="54156b5c-3378-432f-b881-f46bfc92b2ff" providerId="ADAL" clId="{5510E933-B93E-400C-BBCE-F9FC5CE23F54}" dt="2023-10-19T01:51:39.443" v="529" actId="20577"/>
          <ac:spMkLst>
            <pc:docMk/>
            <pc:sldMk cId="1026797259" sldId="1407"/>
            <ac:spMk id="3" creationId="{4A6384D0-34D0-0E1D-6B15-6B1449FD7E6D}"/>
          </ac:spMkLst>
        </pc:spChg>
      </pc:sldChg>
      <pc:sldChg chg="modSp mod">
        <pc:chgData name="Shelby Smith" userId="54156b5c-3378-432f-b881-f46bfc92b2ff" providerId="ADAL" clId="{5510E933-B93E-400C-BBCE-F9FC5CE23F54}" dt="2023-10-19T01:41:40.875" v="1" actId="20577"/>
        <pc:sldMkLst>
          <pc:docMk/>
          <pc:sldMk cId="185340758" sldId="1409"/>
        </pc:sldMkLst>
        <pc:spChg chg="mod">
          <ac:chgData name="Shelby Smith" userId="54156b5c-3378-432f-b881-f46bfc92b2ff" providerId="ADAL" clId="{5510E933-B93E-400C-BBCE-F9FC5CE23F54}" dt="2023-10-19T01:41:40.875" v="1" actId="20577"/>
          <ac:spMkLst>
            <pc:docMk/>
            <pc:sldMk cId="185340758" sldId="1409"/>
            <ac:spMk id="2" creationId="{CB62F9B0-FF57-13FC-2AC6-835F5504B9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7D8B3C-D973-4B2B-89C7-A102908B95ED}" type="datetimeFigureOut">
              <a:rPr lang="en-US" smtClean="0"/>
              <a:t>10/18/2023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CCA4792-9435-4E54-9F5C-54D0B78A513C}" type="slidenum">
              <a:rPr lang="en-US" smtClean="0"/>
              <a:t>‹#›</a:t>
            </a:fld>
            <a:endParaRPr lang="en-US" dirty="0"/>
          </a:p>
        </p:txBody>
      </p:sp>
    </p:spTree>
    <p:extLst>
      <p:ext uri="{BB962C8B-B14F-4D97-AF65-F5344CB8AC3E}">
        <p14:creationId xmlns:p14="http://schemas.microsoft.com/office/powerpoint/2010/main" val="174238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A4792-9435-4E54-9F5C-54D0B78A513C}" type="slidenum">
              <a:rPr lang="en-US" smtClean="0"/>
              <a:t>1</a:t>
            </a:fld>
            <a:endParaRPr lang="en-US" dirty="0"/>
          </a:p>
        </p:txBody>
      </p:sp>
    </p:spTree>
    <p:extLst>
      <p:ext uri="{BB962C8B-B14F-4D97-AF65-F5344CB8AC3E}">
        <p14:creationId xmlns:p14="http://schemas.microsoft.com/office/powerpoint/2010/main" val="80619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A6130A0-BD06-E54B-69F9-D056265A16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E7ED1754-ED59-4058-87A7-E6DFA09D5557}" type="slidenum">
              <a:rPr lang="en-US" altLang="en-US" smtClean="0"/>
              <a:pPr>
                <a:spcBef>
                  <a:spcPct val="0"/>
                </a:spcBef>
              </a:pPr>
              <a:t>12</a:t>
            </a:fld>
            <a:endParaRPr lang="en-US" altLang="en-US"/>
          </a:p>
        </p:txBody>
      </p:sp>
      <p:sp>
        <p:nvSpPr>
          <p:cNvPr id="32771" name="Rectangle 2">
            <a:extLst>
              <a:ext uri="{FF2B5EF4-FFF2-40B4-BE49-F238E27FC236}">
                <a16:creationId xmlns:a16="http://schemas.microsoft.com/office/drawing/2014/main" id="{509B2E1E-3373-5D01-1679-F0B2B0DD2104}"/>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2772" name="Rectangle 3">
            <a:extLst>
              <a:ext uri="{FF2B5EF4-FFF2-40B4-BE49-F238E27FC236}">
                <a16:creationId xmlns:a16="http://schemas.microsoft.com/office/drawing/2014/main" id="{0C7877E2-F989-3FB1-65ED-FF9637E6DACB}"/>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32773" name="Rectangle 4">
            <a:extLst>
              <a:ext uri="{FF2B5EF4-FFF2-40B4-BE49-F238E27FC236}">
                <a16:creationId xmlns:a16="http://schemas.microsoft.com/office/drawing/2014/main" id="{13A26AE7-DBA1-7A45-01A5-CB04802001C9}"/>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2774" name="Rectangle 5">
            <a:extLst>
              <a:ext uri="{FF2B5EF4-FFF2-40B4-BE49-F238E27FC236}">
                <a16:creationId xmlns:a16="http://schemas.microsoft.com/office/drawing/2014/main" id="{4F462FF0-1A75-D8E4-3693-AE8F6BB43246}"/>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2775" name="Rectangle 6">
            <a:extLst>
              <a:ext uri="{FF2B5EF4-FFF2-40B4-BE49-F238E27FC236}">
                <a16:creationId xmlns:a16="http://schemas.microsoft.com/office/drawing/2014/main" id="{987F475F-F2EF-7BE1-1958-B8DC2EF5BC40}"/>
              </a:ext>
            </a:extLst>
          </p:cNvPr>
          <p:cNvSpPr>
            <a:spLocks noGrp="1" noRot="1" noChangeAspect="1" noChangeArrowheads="1" noTextEdit="1"/>
          </p:cNvSpPr>
          <p:nvPr>
            <p:ph type="sldImg"/>
          </p:nvPr>
        </p:nvSpPr>
        <p:spPr>
          <a:xfrm>
            <a:off x="434975" y="711200"/>
            <a:ext cx="6232525" cy="3506788"/>
          </a:xfrm>
          <a:ln cap="flat"/>
        </p:spPr>
      </p:sp>
      <p:sp>
        <p:nvSpPr>
          <p:cNvPr id="32776" name="Rectangle 7">
            <a:extLst>
              <a:ext uri="{FF2B5EF4-FFF2-40B4-BE49-F238E27FC236}">
                <a16:creationId xmlns:a16="http://schemas.microsoft.com/office/drawing/2014/main" id="{A68F6CFF-D55A-DE52-EA63-647A64540D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7F17F24-E775-D024-7B25-E45F95C5BD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9F69D7B1-0276-4E12-A97B-416B4B64BB29}" type="slidenum">
              <a:rPr lang="en-US" altLang="en-US" smtClean="0"/>
              <a:pPr>
                <a:spcBef>
                  <a:spcPct val="0"/>
                </a:spcBef>
              </a:pPr>
              <a:t>13</a:t>
            </a:fld>
            <a:endParaRPr lang="en-US" altLang="en-US"/>
          </a:p>
        </p:txBody>
      </p:sp>
      <p:sp>
        <p:nvSpPr>
          <p:cNvPr id="30723" name="Rectangle 2">
            <a:extLst>
              <a:ext uri="{FF2B5EF4-FFF2-40B4-BE49-F238E27FC236}">
                <a16:creationId xmlns:a16="http://schemas.microsoft.com/office/drawing/2014/main" id="{2D424748-E4C3-8CD8-DB23-FDE9E6D38B2E}"/>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4" name="Rectangle 3">
            <a:extLst>
              <a:ext uri="{FF2B5EF4-FFF2-40B4-BE49-F238E27FC236}">
                <a16:creationId xmlns:a16="http://schemas.microsoft.com/office/drawing/2014/main" id="{6508A5B6-423E-EF2C-3F35-5BFA2EA7BAB8}"/>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30725" name="Rectangle 4">
            <a:extLst>
              <a:ext uri="{FF2B5EF4-FFF2-40B4-BE49-F238E27FC236}">
                <a16:creationId xmlns:a16="http://schemas.microsoft.com/office/drawing/2014/main" id="{01A8E411-C139-5B13-2607-567B559EAECD}"/>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6" name="Rectangle 5">
            <a:extLst>
              <a:ext uri="{FF2B5EF4-FFF2-40B4-BE49-F238E27FC236}">
                <a16:creationId xmlns:a16="http://schemas.microsoft.com/office/drawing/2014/main" id="{6A11D364-47F7-5532-A664-757415446A5C}"/>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7" name="Rectangle 6">
            <a:extLst>
              <a:ext uri="{FF2B5EF4-FFF2-40B4-BE49-F238E27FC236}">
                <a16:creationId xmlns:a16="http://schemas.microsoft.com/office/drawing/2014/main" id="{D9939BD6-7556-5312-22F8-4A473D361D29}"/>
              </a:ext>
            </a:extLst>
          </p:cNvPr>
          <p:cNvSpPr>
            <a:spLocks noGrp="1" noRot="1" noChangeAspect="1" noChangeArrowheads="1" noTextEdit="1"/>
          </p:cNvSpPr>
          <p:nvPr>
            <p:ph type="sldImg"/>
          </p:nvPr>
        </p:nvSpPr>
        <p:spPr>
          <a:xfrm>
            <a:off x="434975" y="711200"/>
            <a:ext cx="6232525" cy="3506788"/>
          </a:xfrm>
          <a:ln cap="flat"/>
        </p:spPr>
      </p:sp>
      <p:sp>
        <p:nvSpPr>
          <p:cNvPr id="30728" name="Rectangle 7">
            <a:extLst>
              <a:ext uri="{FF2B5EF4-FFF2-40B4-BE49-F238E27FC236}">
                <a16:creationId xmlns:a16="http://schemas.microsoft.com/office/drawing/2014/main" id="{365811D5-1B59-1249-4529-B5C6041B53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7F17F24-E775-D024-7B25-E45F95C5BD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9F69D7B1-0276-4E12-A97B-416B4B64BB29}" type="slidenum">
              <a:rPr lang="en-US" altLang="en-US" smtClean="0"/>
              <a:pPr>
                <a:spcBef>
                  <a:spcPct val="0"/>
                </a:spcBef>
              </a:pPr>
              <a:t>14</a:t>
            </a:fld>
            <a:endParaRPr lang="en-US" altLang="en-US"/>
          </a:p>
        </p:txBody>
      </p:sp>
      <p:sp>
        <p:nvSpPr>
          <p:cNvPr id="30723" name="Rectangle 2">
            <a:extLst>
              <a:ext uri="{FF2B5EF4-FFF2-40B4-BE49-F238E27FC236}">
                <a16:creationId xmlns:a16="http://schemas.microsoft.com/office/drawing/2014/main" id="{2D424748-E4C3-8CD8-DB23-FDE9E6D38B2E}"/>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4" name="Rectangle 3">
            <a:extLst>
              <a:ext uri="{FF2B5EF4-FFF2-40B4-BE49-F238E27FC236}">
                <a16:creationId xmlns:a16="http://schemas.microsoft.com/office/drawing/2014/main" id="{6508A5B6-423E-EF2C-3F35-5BFA2EA7BAB8}"/>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30725" name="Rectangle 4">
            <a:extLst>
              <a:ext uri="{FF2B5EF4-FFF2-40B4-BE49-F238E27FC236}">
                <a16:creationId xmlns:a16="http://schemas.microsoft.com/office/drawing/2014/main" id="{01A8E411-C139-5B13-2607-567B559EAECD}"/>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6" name="Rectangle 5">
            <a:extLst>
              <a:ext uri="{FF2B5EF4-FFF2-40B4-BE49-F238E27FC236}">
                <a16:creationId xmlns:a16="http://schemas.microsoft.com/office/drawing/2014/main" id="{6A11D364-47F7-5532-A664-757415446A5C}"/>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30727" name="Rectangle 6">
            <a:extLst>
              <a:ext uri="{FF2B5EF4-FFF2-40B4-BE49-F238E27FC236}">
                <a16:creationId xmlns:a16="http://schemas.microsoft.com/office/drawing/2014/main" id="{D9939BD6-7556-5312-22F8-4A473D361D29}"/>
              </a:ext>
            </a:extLst>
          </p:cNvPr>
          <p:cNvSpPr>
            <a:spLocks noGrp="1" noRot="1" noChangeAspect="1" noChangeArrowheads="1" noTextEdit="1"/>
          </p:cNvSpPr>
          <p:nvPr>
            <p:ph type="sldImg"/>
          </p:nvPr>
        </p:nvSpPr>
        <p:spPr>
          <a:xfrm>
            <a:off x="434975" y="711200"/>
            <a:ext cx="6232525" cy="3506788"/>
          </a:xfrm>
          <a:ln cap="flat"/>
        </p:spPr>
      </p:sp>
      <p:sp>
        <p:nvSpPr>
          <p:cNvPr id="30728" name="Rectangle 7">
            <a:extLst>
              <a:ext uri="{FF2B5EF4-FFF2-40B4-BE49-F238E27FC236}">
                <a16:creationId xmlns:a16="http://schemas.microsoft.com/office/drawing/2014/main" id="{365811D5-1B59-1249-4529-B5C6041B53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75349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A67356-7B06-E75C-740C-BD3DB5F690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F1D23EEA-A3B3-4C51-A96C-676758041635}"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DB24A183-F479-E2D6-FEF7-189D87C94960}"/>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12292" name="Rectangle 3">
            <a:extLst>
              <a:ext uri="{FF2B5EF4-FFF2-40B4-BE49-F238E27FC236}">
                <a16:creationId xmlns:a16="http://schemas.microsoft.com/office/drawing/2014/main" id="{2F21A55D-28A0-DAF9-20B1-E42B6CE9D548}"/>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8</a:t>
            </a:r>
          </a:p>
        </p:txBody>
      </p:sp>
      <p:sp>
        <p:nvSpPr>
          <p:cNvPr id="12293" name="Rectangle 4">
            <a:extLst>
              <a:ext uri="{FF2B5EF4-FFF2-40B4-BE49-F238E27FC236}">
                <a16:creationId xmlns:a16="http://schemas.microsoft.com/office/drawing/2014/main" id="{86051C8F-911B-560D-877E-C3D626FCFE17}"/>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12294" name="Rectangle 5">
            <a:extLst>
              <a:ext uri="{FF2B5EF4-FFF2-40B4-BE49-F238E27FC236}">
                <a16:creationId xmlns:a16="http://schemas.microsoft.com/office/drawing/2014/main" id="{6C9ABB11-A176-88E2-DA74-34901A5BA000}"/>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12295" name="Rectangle 6">
            <a:extLst>
              <a:ext uri="{FF2B5EF4-FFF2-40B4-BE49-F238E27FC236}">
                <a16:creationId xmlns:a16="http://schemas.microsoft.com/office/drawing/2014/main" id="{22A02EA1-C5D1-3678-17F1-F68D45A5ECFF}"/>
              </a:ext>
            </a:extLst>
          </p:cNvPr>
          <p:cNvSpPr>
            <a:spLocks noGrp="1" noRot="1" noChangeAspect="1" noChangeArrowheads="1" noTextEdit="1"/>
          </p:cNvSpPr>
          <p:nvPr>
            <p:ph type="sldImg"/>
          </p:nvPr>
        </p:nvSpPr>
        <p:spPr>
          <a:xfrm>
            <a:off x="434975" y="711200"/>
            <a:ext cx="6232525" cy="3506788"/>
          </a:xfrm>
          <a:ln cap="flat"/>
        </p:spPr>
      </p:sp>
      <p:sp>
        <p:nvSpPr>
          <p:cNvPr id="12296" name="Rectangle 7">
            <a:extLst>
              <a:ext uri="{FF2B5EF4-FFF2-40B4-BE49-F238E27FC236}">
                <a16:creationId xmlns:a16="http://schemas.microsoft.com/office/drawing/2014/main" id="{B15F9AC4-D4C6-E77F-E20D-7852D23C87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8" tIns="45806" rIns="93248" bIns="45806"/>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A4792-9435-4E54-9F5C-54D0B78A513C}" type="slidenum">
              <a:rPr lang="en-US" smtClean="0"/>
              <a:t>2</a:t>
            </a:fld>
            <a:endParaRPr lang="en-US" dirty="0"/>
          </a:p>
        </p:txBody>
      </p:sp>
    </p:spTree>
    <p:extLst>
      <p:ext uri="{BB962C8B-B14F-4D97-AF65-F5344CB8AC3E}">
        <p14:creationId xmlns:p14="http://schemas.microsoft.com/office/powerpoint/2010/main" val="134159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A4792-9435-4E54-9F5C-54D0B78A513C}" type="slidenum">
              <a:rPr lang="en-US" smtClean="0"/>
              <a:t>3</a:t>
            </a:fld>
            <a:endParaRPr lang="en-US" dirty="0"/>
          </a:p>
        </p:txBody>
      </p:sp>
    </p:spTree>
    <p:extLst>
      <p:ext uri="{BB962C8B-B14F-4D97-AF65-F5344CB8AC3E}">
        <p14:creationId xmlns:p14="http://schemas.microsoft.com/office/powerpoint/2010/main" val="299003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E08BB69-6E03-AED9-E384-E07EB79DFD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778697" indent="-299374">
              <a:defRPr sz="2500">
                <a:solidFill>
                  <a:schemeClr val="tx1"/>
                </a:solidFill>
                <a:latin typeface="Times" panose="02020603050405020304" pitchFamily="18" charset="0"/>
                <a:ea typeface="MS PGothic" panose="020B0600070205080204" pitchFamily="34" charset="-128"/>
              </a:defRPr>
            </a:lvl2pPr>
            <a:lvl3pPr marL="1199129" indent="-238844">
              <a:defRPr sz="2500">
                <a:solidFill>
                  <a:schemeClr val="tx1"/>
                </a:solidFill>
                <a:latin typeface="Times" panose="02020603050405020304" pitchFamily="18" charset="0"/>
                <a:ea typeface="MS PGothic" panose="020B0600070205080204" pitchFamily="34" charset="-128"/>
              </a:defRPr>
            </a:lvl3pPr>
            <a:lvl4pPr marL="1680089" indent="-238844">
              <a:defRPr sz="2500">
                <a:solidFill>
                  <a:schemeClr val="tx1"/>
                </a:solidFill>
                <a:latin typeface="Times" panose="02020603050405020304" pitchFamily="18" charset="0"/>
                <a:ea typeface="MS PGothic" panose="020B0600070205080204" pitchFamily="34" charset="-128"/>
              </a:defRPr>
            </a:lvl4pPr>
            <a:lvl5pPr marL="2159413" indent="-238844">
              <a:defRPr sz="2500">
                <a:solidFill>
                  <a:schemeClr val="tx1"/>
                </a:solidFill>
                <a:latin typeface="Times" panose="02020603050405020304" pitchFamily="18" charset="0"/>
                <a:ea typeface="MS PGothic" panose="020B0600070205080204" pitchFamily="34" charset="-128"/>
              </a:defRPr>
            </a:lvl5pPr>
            <a:lvl6pPr marL="2630557" indent="-238844"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01702" indent="-238844"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72847" indent="-238844"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43991" indent="-238844"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32D95654-D3FD-440E-A18A-094B5F10898C}"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18435" name="Rectangle 2">
            <a:extLst>
              <a:ext uri="{FF2B5EF4-FFF2-40B4-BE49-F238E27FC236}">
                <a16:creationId xmlns:a16="http://schemas.microsoft.com/office/drawing/2014/main" id="{ABE73B12-6DDC-A81D-E320-02746B1808EF}"/>
              </a:ext>
            </a:extLst>
          </p:cNvPr>
          <p:cNvSpPr>
            <a:spLocks noChangeArrowheads="1"/>
          </p:cNvSpPr>
          <p:nvPr/>
        </p:nvSpPr>
        <p:spPr bwMode="auto">
          <a:xfrm>
            <a:off x="4113517" y="0"/>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9" tIns="48010" rIns="96019" bIns="48010"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cs typeface="Arial" panose="020B0604020202020204" pitchFamily="34" charset="0"/>
            </a:endParaRPr>
          </a:p>
        </p:txBody>
      </p:sp>
      <p:sp>
        <p:nvSpPr>
          <p:cNvPr id="18436" name="Rectangle 3">
            <a:extLst>
              <a:ext uri="{FF2B5EF4-FFF2-40B4-BE49-F238E27FC236}">
                <a16:creationId xmlns:a16="http://schemas.microsoft.com/office/drawing/2014/main" id="{92AB0991-3AB8-E887-AA3E-CC2FAE3126BD}"/>
              </a:ext>
            </a:extLst>
          </p:cNvPr>
          <p:cNvSpPr>
            <a:spLocks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019" tIns="46676" rIns="95019" bIns="46676" anchor="b"/>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en-US" sz="1200">
                <a:latin typeface="Times New Roman" panose="02020603050405020304" pitchFamily="18" charset="0"/>
                <a:cs typeface="Times New Roman" panose="02020603050405020304" pitchFamily="18" charset="0"/>
              </a:rPr>
              <a:t>16</a:t>
            </a:r>
          </a:p>
        </p:txBody>
      </p:sp>
      <p:sp>
        <p:nvSpPr>
          <p:cNvPr id="18437" name="Rectangle 4">
            <a:extLst>
              <a:ext uri="{FF2B5EF4-FFF2-40B4-BE49-F238E27FC236}">
                <a16:creationId xmlns:a16="http://schemas.microsoft.com/office/drawing/2014/main" id="{60688AEC-1D0A-889D-F2F4-A3CC062F74B0}"/>
              </a:ext>
            </a:extLst>
          </p:cNvPr>
          <p:cNvSpPr>
            <a:spLocks noChangeArrowheads="1"/>
          </p:cNvSpPr>
          <p:nvPr/>
        </p:nvSpPr>
        <p:spPr bwMode="auto">
          <a:xfrm>
            <a:off x="1"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9" tIns="48010" rIns="96019" bIns="48010"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cs typeface="Arial" panose="020B0604020202020204" pitchFamily="34" charset="0"/>
            </a:endParaRPr>
          </a:p>
        </p:txBody>
      </p:sp>
      <p:sp>
        <p:nvSpPr>
          <p:cNvPr id="18438" name="Rectangle 5">
            <a:extLst>
              <a:ext uri="{FF2B5EF4-FFF2-40B4-BE49-F238E27FC236}">
                <a16:creationId xmlns:a16="http://schemas.microsoft.com/office/drawing/2014/main" id="{9ED03B97-BBE5-8B10-6BC3-F2A4D52CE6DF}"/>
              </a:ext>
            </a:extLst>
          </p:cNvPr>
          <p:cNvSpPr>
            <a:spLocks noChangeArrowheads="1"/>
          </p:cNvSpPr>
          <p:nvPr/>
        </p:nvSpPr>
        <p:spPr bwMode="auto">
          <a:xfrm>
            <a:off x="1" y="0"/>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9" tIns="48010" rIns="96019" bIns="48010"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cs typeface="Arial" panose="020B0604020202020204" pitchFamily="34" charset="0"/>
            </a:endParaRPr>
          </a:p>
        </p:txBody>
      </p:sp>
      <p:sp>
        <p:nvSpPr>
          <p:cNvPr id="18439" name="Rectangle 6">
            <a:extLst>
              <a:ext uri="{FF2B5EF4-FFF2-40B4-BE49-F238E27FC236}">
                <a16:creationId xmlns:a16="http://schemas.microsoft.com/office/drawing/2014/main" id="{99E8DBFA-78EE-1EFF-FD32-9CB7FA0D137A}"/>
              </a:ext>
            </a:extLst>
          </p:cNvPr>
          <p:cNvSpPr>
            <a:spLocks noGrp="1" noRot="1" noChangeAspect="1" noChangeArrowheads="1" noTextEdit="1"/>
          </p:cNvSpPr>
          <p:nvPr>
            <p:ph type="sldImg"/>
          </p:nvPr>
        </p:nvSpPr>
        <p:spPr>
          <a:xfrm>
            <a:off x="461963" y="722313"/>
            <a:ext cx="6337300" cy="3565525"/>
          </a:xfrm>
          <a:ln cap="flat"/>
        </p:spPr>
      </p:sp>
      <p:sp>
        <p:nvSpPr>
          <p:cNvPr id="18440" name="Rectangle 7">
            <a:extLst>
              <a:ext uri="{FF2B5EF4-FFF2-40B4-BE49-F238E27FC236}">
                <a16:creationId xmlns:a16="http://schemas.microsoft.com/office/drawing/2014/main" id="{D6B15630-DB58-C4C1-936B-2F3D980AD1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19" tIns="46676" rIns="95019" bIns="46676"/>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82F4C95-5704-DB4C-E1F1-32F1219616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A2CC513F-3508-4CFF-BB60-A44943160E1E}" type="slidenum">
              <a:rPr lang="en-US" altLang="en-US" smtClean="0"/>
              <a:pPr>
                <a:spcBef>
                  <a:spcPct val="0"/>
                </a:spcBef>
              </a:pPr>
              <a:t>7</a:t>
            </a:fld>
            <a:endParaRPr lang="en-US" altLang="en-US"/>
          </a:p>
        </p:txBody>
      </p:sp>
      <p:sp>
        <p:nvSpPr>
          <p:cNvPr id="67587" name="Rectangle 2">
            <a:extLst>
              <a:ext uri="{FF2B5EF4-FFF2-40B4-BE49-F238E27FC236}">
                <a16:creationId xmlns:a16="http://schemas.microsoft.com/office/drawing/2014/main" id="{480891B4-7127-ADB4-2791-94A9F7C6F155}"/>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67588" name="Rectangle 3">
            <a:extLst>
              <a:ext uri="{FF2B5EF4-FFF2-40B4-BE49-F238E27FC236}">
                <a16:creationId xmlns:a16="http://schemas.microsoft.com/office/drawing/2014/main" id="{3276693B-5A88-F22D-06A1-062EDB8B9EE8}"/>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67589" name="Rectangle 4">
            <a:extLst>
              <a:ext uri="{FF2B5EF4-FFF2-40B4-BE49-F238E27FC236}">
                <a16:creationId xmlns:a16="http://schemas.microsoft.com/office/drawing/2014/main" id="{06FC13B5-9D3B-1700-8571-19179D091D9A}"/>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67590" name="Rectangle 5">
            <a:extLst>
              <a:ext uri="{FF2B5EF4-FFF2-40B4-BE49-F238E27FC236}">
                <a16:creationId xmlns:a16="http://schemas.microsoft.com/office/drawing/2014/main" id="{7A2560E7-0D1E-089C-55A8-6BCE50E2306A}"/>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67591" name="Rectangle 6">
            <a:extLst>
              <a:ext uri="{FF2B5EF4-FFF2-40B4-BE49-F238E27FC236}">
                <a16:creationId xmlns:a16="http://schemas.microsoft.com/office/drawing/2014/main" id="{F0292A3B-0E0F-E1E5-99D2-30DB4AF30B0D}"/>
              </a:ext>
            </a:extLst>
          </p:cNvPr>
          <p:cNvSpPr>
            <a:spLocks noGrp="1" noRot="1" noChangeAspect="1" noChangeArrowheads="1" noTextEdit="1"/>
          </p:cNvSpPr>
          <p:nvPr>
            <p:ph type="sldImg"/>
          </p:nvPr>
        </p:nvSpPr>
        <p:spPr>
          <a:xfrm>
            <a:off x="434975" y="711200"/>
            <a:ext cx="6232525" cy="3506788"/>
          </a:xfrm>
          <a:ln cap="flat"/>
        </p:spPr>
      </p:sp>
      <p:sp>
        <p:nvSpPr>
          <p:cNvPr id="67592" name="Rectangle 7">
            <a:extLst>
              <a:ext uri="{FF2B5EF4-FFF2-40B4-BE49-F238E27FC236}">
                <a16:creationId xmlns:a16="http://schemas.microsoft.com/office/drawing/2014/main" id="{65130FE6-8585-5F8D-3BC9-E508F812B0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7966EC6-9C0E-37FD-E8C1-411EED456E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B52D87CF-7731-4023-9D61-305D3605B8D3}" type="slidenum">
              <a:rPr lang="en-US" altLang="en-US" smtClean="0"/>
              <a:pPr>
                <a:spcBef>
                  <a:spcPct val="0"/>
                </a:spcBef>
              </a:pPr>
              <a:t>8</a:t>
            </a:fld>
            <a:endParaRPr lang="en-US" altLang="en-US"/>
          </a:p>
        </p:txBody>
      </p:sp>
      <p:sp>
        <p:nvSpPr>
          <p:cNvPr id="45059" name="Rectangle 2">
            <a:extLst>
              <a:ext uri="{FF2B5EF4-FFF2-40B4-BE49-F238E27FC236}">
                <a16:creationId xmlns:a16="http://schemas.microsoft.com/office/drawing/2014/main" id="{A1ADE98C-CE5A-5E9F-9976-3C261411F545}"/>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5060" name="Rectangle 3">
            <a:extLst>
              <a:ext uri="{FF2B5EF4-FFF2-40B4-BE49-F238E27FC236}">
                <a16:creationId xmlns:a16="http://schemas.microsoft.com/office/drawing/2014/main" id="{BDE85538-536D-139B-E02D-E1FF7F9C6B58}"/>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45061" name="Rectangle 4">
            <a:extLst>
              <a:ext uri="{FF2B5EF4-FFF2-40B4-BE49-F238E27FC236}">
                <a16:creationId xmlns:a16="http://schemas.microsoft.com/office/drawing/2014/main" id="{C704CEF7-412D-BF2C-ACE6-570E8AE53370}"/>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5062" name="Rectangle 5">
            <a:extLst>
              <a:ext uri="{FF2B5EF4-FFF2-40B4-BE49-F238E27FC236}">
                <a16:creationId xmlns:a16="http://schemas.microsoft.com/office/drawing/2014/main" id="{C4FEE1F9-DEB1-B0DF-D683-050B8CD7A5AB}"/>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5063" name="Rectangle 6">
            <a:extLst>
              <a:ext uri="{FF2B5EF4-FFF2-40B4-BE49-F238E27FC236}">
                <a16:creationId xmlns:a16="http://schemas.microsoft.com/office/drawing/2014/main" id="{72A61A22-6241-FFA2-9D87-13847D7D8A41}"/>
              </a:ext>
            </a:extLst>
          </p:cNvPr>
          <p:cNvSpPr>
            <a:spLocks noGrp="1" noRot="1" noChangeAspect="1" noChangeArrowheads="1" noTextEdit="1"/>
          </p:cNvSpPr>
          <p:nvPr>
            <p:ph type="sldImg"/>
          </p:nvPr>
        </p:nvSpPr>
        <p:spPr>
          <a:xfrm>
            <a:off x="434975" y="711200"/>
            <a:ext cx="6232525" cy="3506788"/>
          </a:xfrm>
          <a:ln cap="flat"/>
        </p:spPr>
      </p:sp>
      <p:sp>
        <p:nvSpPr>
          <p:cNvPr id="45064" name="Rectangle 7">
            <a:extLst>
              <a:ext uri="{FF2B5EF4-FFF2-40B4-BE49-F238E27FC236}">
                <a16:creationId xmlns:a16="http://schemas.microsoft.com/office/drawing/2014/main" id="{7167E75F-5525-6455-DAED-B267C72ED8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3F27682-658D-5BDC-F569-E86BCE86B9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8EBD35F9-2691-4EB3-A9A3-95C44913C45D}" type="slidenum">
              <a:rPr lang="en-US" altLang="en-US" smtClean="0"/>
              <a:pPr>
                <a:spcBef>
                  <a:spcPct val="0"/>
                </a:spcBef>
              </a:pPr>
              <a:t>9</a:t>
            </a:fld>
            <a:endParaRPr lang="en-US" altLang="en-US"/>
          </a:p>
        </p:txBody>
      </p:sp>
      <p:sp>
        <p:nvSpPr>
          <p:cNvPr id="53251" name="Rectangle 2">
            <a:extLst>
              <a:ext uri="{FF2B5EF4-FFF2-40B4-BE49-F238E27FC236}">
                <a16:creationId xmlns:a16="http://schemas.microsoft.com/office/drawing/2014/main" id="{20F5EC2E-DC8A-E9FF-F55C-66EFE818B7CA}"/>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3252" name="Rectangle 3">
            <a:extLst>
              <a:ext uri="{FF2B5EF4-FFF2-40B4-BE49-F238E27FC236}">
                <a16:creationId xmlns:a16="http://schemas.microsoft.com/office/drawing/2014/main" id="{CC81739A-B315-EC02-5F3E-4EB1BADAB759}"/>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53253" name="Rectangle 4">
            <a:extLst>
              <a:ext uri="{FF2B5EF4-FFF2-40B4-BE49-F238E27FC236}">
                <a16:creationId xmlns:a16="http://schemas.microsoft.com/office/drawing/2014/main" id="{CB2F3645-2790-2104-E5E0-91ECE292CA06}"/>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3254" name="Rectangle 5">
            <a:extLst>
              <a:ext uri="{FF2B5EF4-FFF2-40B4-BE49-F238E27FC236}">
                <a16:creationId xmlns:a16="http://schemas.microsoft.com/office/drawing/2014/main" id="{C69886F2-4726-A1AF-BA3D-8772ADEAAAB3}"/>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3255" name="Rectangle 6">
            <a:extLst>
              <a:ext uri="{FF2B5EF4-FFF2-40B4-BE49-F238E27FC236}">
                <a16:creationId xmlns:a16="http://schemas.microsoft.com/office/drawing/2014/main" id="{79475E51-0A78-7944-1957-24FF54C4C930}"/>
              </a:ext>
            </a:extLst>
          </p:cNvPr>
          <p:cNvSpPr>
            <a:spLocks noGrp="1" noRot="1" noChangeAspect="1" noChangeArrowheads="1" noTextEdit="1"/>
          </p:cNvSpPr>
          <p:nvPr>
            <p:ph type="sldImg"/>
          </p:nvPr>
        </p:nvSpPr>
        <p:spPr>
          <a:xfrm>
            <a:off x="434975" y="711200"/>
            <a:ext cx="6232525" cy="3506788"/>
          </a:xfrm>
          <a:ln cap="flat"/>
        </p:spPr>
      </p:sp>
      <p:sp>
        <p:nvSpPr>
          <p:cNvPr id="53256" name="Rectangle 7">
            <a:extLst>
              <a:ext uri="{FF2B5EF4-FFF2-40B4-BE49-F238E27FC236}">
                <a16:creationId xmlns:a16="http://schemas.microsoft.com/office/drawing/2014/main" id="{8082C5E4-CB3E-1B1B-AD8B-7E08BC638D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1B413CA-EB45-3AC9-34E7-BA031620DD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02A5817D-7398-4B69-8181-FEDF4EB898FB}" type="slidenum">
              <a:rPr lang="en-US" altLang="en-US" smtClean="0"/>
              <a:pPr>
                <a:spcBef>
                  <a:spcPct val="0"/>
                </a:spcBef>
              </a:pPr>
              <a:t>10</a:t>
            </a:fld>
            <a:endParaRPr lang="en-US" altLang="en-US"/>
          </a:p>
        </p:txBody>
      </p:sp>
      <p:sp>
        <p:nvSpPr>
          <p:cNvPr id="48131" name="Rectangle 2">
            <a:extLst>
              <a:ext uri="{FF2B5EF4-FFF2-40B4-BE49-F238E27FC236}">
                <a16:creationId xmlns:a16="http://schemas.microsoft.com/office/drawing/2014/main" id="{CD7C8C0D-86D9-3AAC-97ED-56AF0D513F7F}"/>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8132" name="Rectangle 3">
            <a:extLst>
              <a:ext uri="{FF2B5EF4-FFF2-40B4-BE49-F238E27FC236}">
                <a16:creationId xmlns:a16="http://schemas.microsoft.com/office/drawing/2014/main" id="{C41AD6BE-D080-FC4A-7DD6-38F16FD757BF}"/>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48133" name="Rectangle 4">
            <a:extLst>
              <a:ext uri="{FF2B5EF4-FFF2-40B4-BE49-F238E27FC236}">
                <a16:creationId xmlns:a16="http://schemas.microsoft.com/office/drawing/2014/main" id="{E8E3E266-FF49-EEA0-D450-EDF9958DA69F}"/>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8134" name="Rectangle 5">
            <a:extLst>
              <a:ext uri="{FF2B5EF4-FFF2-40B4-BE49-F238E27FC236}">
                <a16:creationId xmlns:a16="http://schemas.microsoft.com/office/drawing/2014/main" id="{31BE0C41-5A22-EAE5-E282-6E2DE391C838}"/>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48135" name="Rectangle 6">
            <a:extLst>
              <a:ext uri="{FF2B5EF4-FFF2-40B4-BE49-F238E27FC236}">
                <a16:creationId xmlns:a16="http://schemas.microsoft.com/office/drawing/2014/main" id="{7A1B1E6D-61D3-A917-6450-9407A9D2B51F}"/>
              </a:ext>
            </a:extLst>
          </p:cNvPr>
          <p:cNvSpPr>
            <a:spLocks noGrp="1" noRot="1" noChangeAspect="1" noChangeArrowheads="1" noTextEdit="1"/>
          </p:cNvSpPr>
          <p:nvPr>
            <p:ph type="sldImg"/>
          </p:nvPr>
        </p:nvSpPr>
        <p:spPr>
          <a:xfrm>
            <a:off x="434975" y="711200"/>
            <a:ext cx="6232525" cy="3506788"/>
          </a:xfrm>
          <a:ln cap="flat"/>
        </p:spPr>
      </p:sp>
      <p:sp>
        <p:nvSpPr>
          <p:cNvPr id="48136" name="Rectangle 7">
            <a:extLst>
              <a:ext uri="{FF2B5EF4-FFF2-40B4-BE49-F238E27FC236}">
                <a16:creationId xmlns:a16="http://schemas.microsoft.com/office/drawing/2014/main" id="{5A9F9CFD-4547-2E5F-D7E5-6E600A70AA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A9FC220-74A1-1273-C734-DA95DB9301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65610" indent="-294465">
              <a:spcBef>
                <a:spcPct val="30000"/>
              </a:spcBef>
              <a:defRPr sz="1200">
                <a:solidFill>
                  <a:schemeClr val="tx1"/>
                </a:solidFill>
                <a:latin typeface="Times" panose="02020603050405020304" pitchFamily="18" charset="0"/>
                <a:ea typeface="MS PGothic" panose="020B0600070205080204" pitchFamily="34" charset="-128"/>
              </a:defRPr>
            </a:lvl2pPr>
            <a:lvl3pPr marL="1177862" indent="-235572">
              <a:spcBef>
                <a:spcPct val="30000"/>
              </a:spcBef>
              <a:defRPr sz="1200">
                <a:solidFill>
                  <a:schemeClr val="tx1"/>
                </a:solidFill>
                <a:latin typeface="Times" panose="02020603050405020304" pitchFamily="18" charset="0"/>
                <a:ea typeface="MS PGothic" panose="020B0600070205080204" pitchFamily="34" charset="-128"/>
              </a:defRPr>
            </a:lvl3pPr>
            <a:lvl4pPr marL="1649006" indent="-235572">
              <a:spcBef>
                <a:spcPct val="30000"/>
              </a:spcBef>
              <a:defRPr sz="1200">
                <a:solidFill>
                  <a:schemeClr val="tx1"/>
                </a:solidFill>
                <a:latin typeface="Times" panose="02020603050405020304" pitchFamily="18" charset="0"/>
                <a:ea typeface="MS PGothic" panose="020B0600070205080204" pitchFamily="34" charset="-128"/>
              </a:defRPr>
            </a:lvl4pPr>
            <a:lvl5pPr marL="2120151" indent="-235572">
              <a:spcBef>
                <a:spcPct val="30000"/>
              </a:spcBef>
              <a:defRPr sz="1200">
                <a:solidFill>
                  <a:schemeClr val="tx1"/>
                </a:solidFill>
                <a:latin typeface="Times" panose="02020603050405020304" pitchFamily="18"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158ECF47-FA7D-4F06-A032-7EAD83775001}" type="slidenum">
              <a:rPr lang="en-US" altLang="en-US" smtClean="0"/>
              <a:pPr>
                <a:spcBef>
                  <a:spcPct val="0"/>
                </a:spcBef>
              </a:pPr>
              <a:t>11</a:t>
            </a:fld>
            <a:endParaRPr lang="en-US" altLang="en-US"/>
          </a:p>
        </p:txBody>
      </p:sp>
      <p:sp>
        <p:nvSpPr>
          <p:cNvPr id="50179" name="Rectangle 2">
            <a:extLst>
              <a:ext uri="{FF2B5EF4-FFF2-40B4-BE49-F238E27FC236}">
                <a16:creationId xmlns:a16="http://schemas.microsoft.com/office/drawing/2014/main" id="{20BE8F0E-19AA-192F-668D-7FEE27F1D0D1}"/>
              </a:ext>
            </a:extLst>
          </p:cNvPr>
          <p:cNvSpPr>
            <a:spLocks noChangeArrowheads="1"/>
          </p:cNvSpPr>
          <p:nvPr/>
        </p:nvSpPr>
        <p:spPr bwMode="auto">
          <a:xfrm>
            <a:off x="4024736"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0180" name="Rectangle 3">
            <a:extLst>
              <a:ext uri="{FF2B5EF4-FFF2-40B4-BE49-F238E27FC236}">
                <a16:creationId xmlns:a16="http://schemas.microsoft.com/office/drawing/2014/main" id="{09560E2C-2361-3B30-FD93-5DB3572693F5}"/>
              </a:ext>
            </a:extLst>
          </p:cNvPr>
          <p:cNvSpPr>
            <a:spLocks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248" tIns="45806" rIns="93248" bIns="45806"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r>
              <a:rPr lang="en-US" altLang="en-US">
                <a:latin typeface="Times New Roman" panose="02020603050405020304" pitchFamily="18" charset="0"/>
                <a:cs typeface="Arial" panose="020B0604020202020204" pitchFamily="34" charset="0"/>
              </a:rPr>
              <a:t>1</a:t>
            </a:r>
          </a:p>
        </p:txBody>
      </p:sp>
      <p:sp>
        <p:nvSpPr>
          <p:cNvPr id="50181" name="Rectangle 4">
            <a:extLst>
              <a:ext uri="{FF2B5EF4-FFF2-40B4-BE49-F238E27FC236}">
                <a16:creationId xmlns:a16="http://schemas.microsoft.com/office/drawing/2014/main" id="{A7004622-4378-FC9D-62BE-940244226B78}"/>
              </a:ext>
            </a:extLst>
          </p:cNvPr>
          <p:cNvSpPr>
            <a:spLocks noChangeArrowheads="1"/>
          </p:cNvSpPr>
          <p:nvPr/>
        </p:nvSpPr>
        <p:spPr bwMode="auto">
          <a:xfrm>
            <a:off x="0"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0182" name="Rectangle 5">
            <a:extLst>
              <a:ext uri="{FF2B5EF4-FFF2-40B4-BE49-F238E27FC236}">
                <a16:creationId xmlns:a16="http://schemas.microsoft.com/office/drawing/2014/main" id="{F59BA704-5210-4EB8-8287-EB1855F45007}"/>
              </a:ext>
            </a:extLst>
          </p:cNvPr>
          <p:cNvSpPr>
            <a:spLocks noChangeArrowheads="1"/>
          </p:cNvSpPr>
          <p:nvPr/>
        </p:nvSpPr>
        <p:spPr bwMode="auto">
          <a:xfrm>
            <a:off x="0" y="0"/>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29" tIns="47114" rIns="94229" bIns="47114" anchor="ct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500">
              <a:cs typeface="Arial" panose="020B0604020202020204" pitchFamily="34" charset="0"/>
            </a:endParaRPr>
          </a:p>
        </p:txBody>
      </p:sp>
      <p:sp>
        <p:nvSpPr>
          <p:cNvPr id="50183" name="Rectangle 6">
            <a:extLst>
              <a:ext uri="{FF2B5EF4-FFF2-40B4-BE49-F238E27FC236}">
                <a16:creationId xmlns:a16="http://schemas.microsoft.com/office/drawing/2014/main" id="{DB19D82C-7F3F-F45D-600E-B072D37442BD}"/>
              </a:ext>
            </a:extLst>
          </p:cNvPr>
          <p:cNvSpPr>
            <a:spLocks noGrp="1" noRot="1" noChangeAspect="1" noChangeArrowheads="1" noTextEdit="1"/>
          </p:cNvSpPr>
          <p:nvPr>
            <p:ph type="sldImg"/>
          </p:nvPr>
        </p:nvSpPr>
        <p:spPr>
          <a:xfrm>
            <a:off x="434975" y="711200"/>
            <a:ext cx="6232525" cy="3506788"/>
          </a:xfrm>
          <a:ln cap="flat"/>
        </p:spPr>
      </p:sp>
      <p:sp>
        <p:nvSpPr>
          <p:cNvPr id="50184" name="Rectangle 7">
            <a:extLst>
              <a:ext uri="{FF2B5EF4-FFF2-40B4-BE49-F238E27FC236}">
                <a16:creationId xmlns:a16="http://schemas.microsoft.com/office/drawing/2014/main" id="{0E55309C-694A-9E51-4E36-F727A074D4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48" tIns="45806" rIns="93248" bIns="45806"/>
          <a:lstStyle/>
          <a:p>
            <a:pPr eaLnBrk="1" hangingPunct="1"/>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3962400"/>
            <a:ext cx="10363200" cy="1143000"/>
          </a:xfrm>
        </p:spPr>
        <p:txBody>
          <a:bodyPr/>
          <a:lstStyle>
            <a:lvl1pPr algn="ctr">
              <a:defRPr>
                <a:latin typeface="Arial" charset="0"/>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4495800"/>
            <a:ext cx="8534400" cy="1295400"/>
          </a:xfrm>
        </p:spPr>
        <p:txBody>
          <a:bodyPr/>
          <a:lstStyle>
            <a:lvl1pPr marL="0" indent="0" algn="ctr">
              <a:buFontTx/>
              <a:buNone/>
              <a:defRPr b="1"/>
            </a:lvl1pPr>
          </a:lstStyle>
          <a:p>
            <a:pPr lvl="0"/>
            <a:r>
              <a:rPr lang="en-US" noProof="0"/>
              <a:t>Click to edit Master subtitle style</a:t>
            </a:r>
          </a:p>
        </p:txBody>
      </p:sp>
    </p:spTree>
    <p:extLst>
      <p:ext uri="{BB962C8B-B14F-4D97-AF65-F5344CB8AC3E}">
        <p14:creationId xmlns:p14="http://schemas.microsoft.com/office/powerpoint/2010/main" val="117526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25A8-5B19-59EA-3D38-801D78454414}"/>
              </a:ext>
            </a:extLst>
          </p:cNvPr>
          <p:cNvSpPr>
            <a:spLocks noGrp="1"/>
          </p:cNvSpPr>
          <p:nvPr>
            <p:ph type="title"/>
          </p:nvPr>
        </p:nvSpPr>
        <p:spPr>
          <a:xfrm>
            <a:off x="553192" y="507629"/>
            <a:ext cx="10515600" cy="1325563"/>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21E8E1B-F0CE-F2D7-3B23-C25C890F2242}"/>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50544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CBAFD-75A9-8D17-F617-8DF47CBED4EA}"/>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3" name="Footer Placeholder 2">
            <a:extLst>
              <a:ext uri="{FF2B5EF4-FFF2-40B4-BE49-F238E27FC236}">
                <a16:creationId xmlns:a16="http://schemas.microsoft.com/office/drawing/2014/main" id="{1550CA02-7E75-9233-4812-151655C1E86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20556C8-4300-BFA9-C14B-815B95E4677D}"/>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317033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7603-1CF1-24E5-DD89-4221B500D9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013F1D-C97A-196C-71A3-6E61A11040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8B945-E9E5-87E3-5DB6-6246B8E73E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DFA41-6C5B-004F-82D1-8483ADF0FE0F}"/>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6" name="Footer Placeholder 5">
            <a:extLst>
              <a:ext uri="{FF2B5EF4-FFF2-40B4-BE49-F238E27FC236}">
                <a16:creationId xmlns:a16="http://schemas.microsoft.com/office/drawing/2014/main" id="{21BF68B0-D940-6123-F879-B9D65E4111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4007F4D-3DC9-4A16-49AC-6BFC74F4A481}"/>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234855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50FE-A7E6-9E05-0806-3BBD95915B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94AA7-3C3E-3786-0DDA-361854ADB3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2FCA3B-F3A8-81F6-90A3-B5A4786286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FDB34-A58E-5AF5-1411-B084B47C6C3C}"/>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6" name="Footer Placeholder 5">
            <a:extLst>
              <a:ext uri="{FF2B5EF4-FFF2-40B4-BE49-F238E27FC236}">
                <a16:creationId xmlns:a16="http://schemas.microsoft.com/office/drawing/2014/main" id="{3AAF3EA2-B899-7771-7BE2-63C0409A12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AC758B4-9DD4-31E6-1306-44E087286111}"/>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2288518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5D49-B265-2BA7-D444-5C483660AD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23C21-8D92-9640-AE64-963F6EE497F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25EC0-6999-7B2A-E21A-183702C6F286}"/>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5" name="Footer Placeholder 4">
            <a:extLst>
              <a:ext uri="{FF2B5EF4-FFF2-40B4-BE49-F238E27FC236}">
                <a16:creationId xmlns:a16="http://schemas.microsoft.com/office/drawing/2014/main" id="{978CDD40-2246-7F76-77FF-6E66728DE8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F9B16-C5A6-114C-ED01-9E210B09EB11}"/>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344166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AE977-D686-2973-044E-DADC66A41A2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877F99-9C54-7106-13B8-6E8761528A1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9D2AA-6A77-AD82-715D-99439CEC4ABD}"/>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5" name="Footer Placeholder 4">
            <a:extLst>
              <a:ext uri="{FF2B5EF4-FFF2-40B4-BE49-F238E27FC236}">
                <a16:creationId xmlns:a16="http://schemas.microsoft.com/office/drawing/2014/main" id="{F45DC60F-8142-78F2-A6E6-9FFA4671813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411563-BAA1-A280-FFB5-7D647844FA02}"/>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265788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HPCO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80" y="2130426"/>
            <a:ext cx="10363200" cy="607570"/>
          </a:xfrm>
        </p:spPr>
        <p:txBody>
          <a:bodyPr anchor="t">
            <a:normAutofit/>
          </a:bodyPr>
          <a:lstStyle>
            <a:lvl1pPr algn="l">
              <a:defRPr sz="32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0080" y="2831695"/>
            <a:ext cx="9448800" cy="322852"/>
          </a:xfrm>
        </p:spPr>
        <p:txBody>
          <a:bodyPr>
            <a:normAutofit/>
          </a:bodyPr>
          <a:lstStyle>
            <a:lvl1pPr marL="0" indent="0" algn="l">
              <a:buNone/>
              <a:defRPr sz="18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 style</a:t>
            </a:r>
          </a:p>
        </p:txBody>
      </p:sp>
      <p:sp>
        <p:nvSpPr>
          <p:cNvPr id="10" name="Content Placeholder 9"/>
          <p:cNvSpPr>
            <a:spLocks noGrp="1"/>
          </p:cNvSpPr>
          <p:nvPr>
            <p:ph sz="quarter" idx="13" hasCustomPrompt="1"/>
          </p:nvPr>
        </p:nvSpPr>
        <p:spPr>
          <a:xfrm>
            <a:off x="719667" y="4256910"/>
            <a:ext cx="7122584" cy="665597"/>
          </a:xfrm>
        </p:spPr>
        <p:txBody>
          <a:bodyPr anchor="t">
            <a:normAutofit/>
          </a:bodyPr>
          <a:lstStyle>
            <a:lvl1pPr marL="0" indent="0">
              <a:buNone/>
              <a:defRPr sz="1600" b="1" baseline="0">
                <a:solidFill>
                  <a:schemeClr val="bg1"/>
                </a:solidFill>
                <a:latin typeface="Arial"/>
                <a:cs typeface="Arial"/>
              </a:defRPr>
            </a:lvl1pPr>
          </a:lstStyle>
          <a:p>
            <a:pPr lvl="0"/>
            <a:r>
              <a:rPr lang="en-US" dirty="0"/>
              <a:t>Date XX, XXXX</a:t>
            </a:r>
          </a:p>
        </p:txBody>
      </p:sp>
      <p:sp>
        <p:nvSpPr>
          <p:cNvPr id="24" name="Text Placeholder 23"/>
          <p:cNvSpPr>
            <a:spLocks noGrp="1"/>
          </p:cNvSpPr>
          <p:nvPr>
            <p:ph type="body" sz="quarter" idx="14" hasCustomPrompt="1"/>
          </p:nvPr>
        </p:nvSpPr>
        <p:spPr>
          <a:xfrm>
            <a:off x="719667" y="3164959"/>
            <a:ext cx="8011584" cy="353835"/>
          </a:xfrm>
        </p:spPr>
        <p:txBody>
          <a:bodyPr>
            <a:noAutofit/>
          </a:bodyPr>
          <a:lstStyle>
            <a:lvl1pPr marL="0" indent="0">
              <a:buNone/>
              <a:defRPr sz="1600" i="1">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Click to edit Presenter Credential style</a:t>
            </a:r>
          </a:p>
        </p:txBody>
      </p:sp>
    </p:spTree>
    <p:extLst>
      <p:ext uri="{BB962C8B-B14F-4D97-AF65-F5344CB8AC3E}">
        <p14:creationId xmlns:p14="http://schemas.microsoft.com/office/powerpoint/2010/main" val="34685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903500A6-FF9A-46FD-9005-6E130F74A215}" type="slidenum">
              <a:rPr lang="en-US" smtClean="0"/>
              <a:t>‹#›</a:t>
            </a:fld>
            <a:endParaRPr lang="en-US" dirty="0"/>
          </a:p>
        </p:txBody>
      </p:sp>
      <p:sp>
        <p:nvSpPr>
          <p:cNvPr id="5" name="Title 4">
            <a:extLst>
              <a:ext uri="{FF2B5EF4-FFF2-40B4-BE49-F238E27FC236}">
                <a16:creationId xmlns:a16="http://schemas.microsoft.com/office/drawing/2014/main" id="{4363A260-777C-45BC-A2DF-D25476BEA6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32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10972800" cy="762000"/>
          </a:xfrm>
        </p:spPr>
        <p:txBody>
          <a:bodyPr/>
          <a:lstStyle/>
          <a:p>
            <a:r>
              <a:rPr lang="en-US"/>
              <a:t>Click to edit Master title style</a:t>
            </a:r>
          </a:p>
        </p:txBody>
      </p:sp>
      <p:sp>
        <p:nvSpPr>
          <p:cNvPr id="3" name="Table Placeholder 2"/>
          <p:cNvSpPr>
            <a:spLocks noGrp="1"/>
          </p:cNvSpPr>
          <p:nvPr>
            <p:ph type="tbl" idx="1"/>
          </p:nvPr>
        </p:nvSpPr>
        <p:spPr>
          <a:xfrm>
            <a:off x="914400" y="2209801"/>
            <a:ext cx="10972800" cy="4410075"/>
          </a:xfrm>
        </p:spPr>
        <p:txBody>
          <a:bodyPr/>
          <a:lstStyle/>
          <a:p>
            <a:pPr lvl="0"/>
            <a:endParaRPr lang="en-US" noProof="0" dirty="0"/>
          </a:p>
        </p:txBody>
      </p:sp>
    </p:spTree>
    <p:extLst>
      <p:ext uri="{BB962C8B-B14F-4D97-AF65-F5344CB8AC3E}">
        <p14:creationId xmlns:p14="http://schemas.microsoft.com/office/powerpoint/2010/main" val="308349007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HPCO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80" y="2130426"/>
            <a:ext cx="10363200" cy="607570"/>
          </a:xfrm>
        </p:spPr>
        <p:txBody>
          <a:bodyPr anchor="t">
            <a:normAutofit/>
          </a:bodyPr>
          <a:lstStyle>
            <a:lvl1pPr algn="l">
              <a:defRPr sz="32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0080" y="2831695"/>
            <a:ext cx="9448800" cy="322852"/>
          </a:xfrm>
        </p:spPr>
        <p:txBody>
          <a:bodyPr>
            <a:normAutofit/>
          </a:bodyPr>
          <a:lstStyle>
            <a:lvl1pPr marL="0" indent="0" algn="l">
              <a:buNone/>
              <a:defRPr sz="18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 style</a:t>
            </a:r>
          </a:p>
        </p:txBody>
      </p:sp>
      <p:sp>
        <p:nvSpPr>
          <p:cNvPr id="10" name="Content Placeholder 9"/>
          <p:cNvSpPr>
            <a:spLocks noGrp="1"/>
          </p:cNvSpPr>
          <p:nvPr>
            <p:ph sz="quarter" idx="13" hasCustomPrompt="1"/>
          </p:nvPr>
        </p:nvSpPr>
        <p:spPr>
          <a:xfrm>
            <a:off x="719667" y="4256910"/>
            <a:ext cx="7122584" cy="665597"/>
          </a:xfrm>
        </p:spPr>
        <p:txBody>
          <a:bodyPr anchor="t">
            <a:normAutofit/>
          </a:bodyPr>
          <a:lstStyle>
            <a:lvl1pPr marL="0" indent="0">
              <a:buNone/>
              <a:defRPr sz="1600" b="1" baseline="0">
                <a:solidFill>
                  <a:schemeClr val="bg1"/>
                </a:solidFill>
                <a:latin typeface="Arial"/>
                <a:cs typeface="Arial"/>
              </a:defRPr>
            </a:lvl1pPr>
          </a:lstStyle>
          <a:p>
            <a:pPr lvl="0"/>
            <a:r>
              <a:rPr lang="en-US" dirty="0"/>
              <a:t>Date XX, XXXX</a:t>
            </a:r>
          </a:p>
        </p:txBody>
      </p:sp>
      <p:sp>
        <p:nvSpPr>
          <p:cNvPr id="24" name="Text Placeholder 23"/>
          <p:cNvSpPr>
            <a:spLocks noGrp="1"/>
          </p:cNvSpPr>
          <p:nvPr>
            <p:ph type="body" sz="quarter" idx="14" hasCustomPrompt="1"/>
          </p:nvPr>
        </p:nvSpPr>
        <p:spPr>
          <a:xfrm>
            <a:off x="719667" y="3164959"/>
            <a:ext cx="8011584" cy="353835"/>
          </a:xfrm>
        </p:spPr>
        <p:txBody>
          <a:bodyPr>
            <a:noAutofit/>
          </a:bodyPr>
          <a:lstStyle>
            <a:lvl1pPr marL="0" indent="0">
              <a:buNone/>
              <a:defRPr sz="1600" i="1">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Click to edit Presenter Credential style</a:t>
            </a:r>
          </a:p>
        </p:txBody>
      </p:sp>
    </p:spTree>
    <p:extLst>
      <p:ext uri="{BB962C8B-B14F-4D97-AF65-F5344CB8AC3E}">
        <p14:creationId xmlns:p14="http://schemas.microsoft.com/office/powerpoint/2010/main" val="299742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5E606E-ECE2-3E0B-3521-CF56B6421858}"/>
              </a:ext>
            </a:extLst>
          </p:cNvPr>
          <p:cNvSpPr>
            <a:spLocks noGrp="1"/>
          </p:cNvSpPr>
          <p:nvPr>
            <p:ph type="ctrTitle"/>
          </p:nvPr>
        </p:nvSpPr>
        <p:spPr>
          <a:xfrm>
            <a:off x="788535" y="2171913"/>
            <a:ext cx="7772400" cy="607570"/>
          </a:xfrm>
          <a:prstGeom prst="rect">
            <a:avLst/>
          </a:prstGeom>
        </p:spPr>
        <p:txBody>
          <a:bodyPr anchor="t">
            <a:normAutofit/>
          </a:bodyPr>
          <a:lstStyle>
            <a:lvl1pPr algn="l">
              <a:defRPr sz="3400">
                <a:solidFill>
                  <a:schemeClr val="bg1"/>
                </a:solidFill>
                <a:latin typeface="Arial"/>
                <a:cs typeface="Arial"/>
              </a:defRPr>
            </a:lvl1pPr>
          </a:lstStyle>
          <a:p>
            <a:r>
              <a:rPr lang="en-US" dirty="0"/>
              <a:t>Click to edit Master title style</a:t>
            </a:r>
          </a:p>
        </p:txBody>
      </p:sp>
      <p:sp>
        <p:nvSpPr>
          <p:cNvPr id="8" name="Subtitle 2">
            <a:extLst>
              <a:ext uri="{FF2B5EF4-FFF2-40B4-BE49-F238E27FC236}">
                <a16:creationId xmlns:a16="http://schemas.microsoft.com/office/drawing/2014/main" id="{3A697941-7FA3-9D3B-4BAE-07E8331CDD67}"/>
              </a:ext>
            </a:extLst>
          </p:cNvPr>
          <p:cNvSpPr>
            <a:spLocks noGrp="1"/>
          </p:cNvSpPr>
          <p:nvPr>
            <p:ph type="subTitle" idx="1" hasCustomPrompt="1"/>
          </p:nvPr>
        </p:nvSpPr>
        <p:spPr>
          <a:xfrm>
            <a:off x="788535" y="2905732"/>
            <a:ext cx="7086600" cy="322852"/>
          </a:xfrm>
          <a:prstGeom prst="rect">
            <a:avLst/>
          </a:prstGeom>
        </p:spPr>
        <p:txBody>
          <a:bodyPr>
            <a:normAutofit/>
          </a:bodyPr>
          <a:lstStyle>
            <a:lvl1pPr marL="0" indent="0" algn="l">
              <a:buNone/>
              <a:defRPr sz="18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 style</a:t>
            </a:r>
          </a:p>
        </p:txBody>
      </p:sp>
      <p:sp>
        <p:nvSpPr>
          <p:cNvPr id="9" name="Content Placeholder 9">
            <a:extLst>
              <a:ext uri="{FF2B5EF4-FFF2-40B4-BE49-F238E27FC236}">
                <a16:creationId xmlns:a16="http://schemas.microsoft.com/office/drawing/2014/main" id="{700C4688-ECFD-C8C1-71C6-7228E5B92824}"/>
              </a:ext>
            </a:extLst>
          </p:cNvPr>
          <p:cNvSpPr>
            <a:spLocks noGrp="1"/>
          </p:cNvSpPr>
          <p:nvPr>
            <p:ph sz="quarter" idx="13" hasCustomPrompt="1"/>
          </p:nvPr>
        </p:nvSpPr>
        <p:spPr>
          <a:xfrm>
            <a:off x="788225" y="3937225"/>
            <a:ext cx="5341938" cy="665597"/>
          </a:xfrm>
          <a:prstGeom prst="rect">
            <a:avLst/>
          </a:prstGeom>
        </p:spPr>
        <p:txBody>
          <a:bodyPr anchor="t">
            <a:normAutofit/>
          </a:bodyPr>
          <a:lstStyle>
            <a:lvl1pPr marL="0" indent="0">
              <a:buNone/>
              <a:defRPr sz="1600" b="1" baseline="0">
                <a:solidFill>
                  <a:srgbClr val="92D050"/>
                </a:solidFill>
                <a:latin typeface="Arial"/>
                <a:cs typeface="Arial"/>
              </a:defRPr>
            </a:lvl1pPr>
          </a:lstStyle>
          <a:p>
            <a:pPr lvl="0"/>
            <a:r>
              <a:rPr lang="en-US" dirty="0"/>
              <a:t>Date XX, XXXX</a:t>
            </a:r>
          </a:p>
        </p:txBody>
      </p:sp>
      <p:sp>
        <p:nvSpPr>
          <p:cNvPr id="10" name="Text Placeholder 23">
            <a:extLst>
              <a:ext uri="{FF2B5EF4-FFF2-40B4-BE49-F238E27FC236}">
                <a16:creationId xmlns:a16="http://schemas.microsoft.com/office/drawing/2014/main" id="{E9B2B46C-E4EA-886B-0D85-0E01375EEAE8}"/>
              </a:ext>
            </a:extLst>
          </p:cNvPr>
          <p:cNvSpPr>
            <a:spLocks noGrp="1"/>
          </p:cNvSpPr>
          <p:nvPr>
            <p:ph type="body" sz="quarter" idx="14" hasCustomPrompt="1"/>
          </p:nvPr>
        </p:nvSpPr>
        <p:spPr>
          <a:xfrm>
            <a:off x="788225" y="3296476"/>
            <a:ext cx="6008688" cy="353835"/>
          </a:xfrm>
          <a:prstGeom prst="rect">
            <a:avLst/>
          </a:prstGeom>
        </p:spPr>
        <p:txBody>
          <a:bodyPr>
            <a:noAutofit/>
          </a:bodyPr>
          <a:lstStyle>
            <a:lvl1pPr marL="0" indent="0">
              <a:buNone/>
              <a:defRPr sz="1600" i="1">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Click to edit Presenter Credential style</a:t>
            </a:r>
          </a:p>
        </p:txBody>
      </p:sp>
    </p:spTree>
    <p:extLst>
      <p:ext uri="{BB962C8B-B14F-4D97-AF65-F5344CB8AC3E}">
        <p14:creationId xmlns:p14="http://schemas.microsoft.com/office/powerpoint/2010/main" val="275491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C04-480B-9451-8621-DD5E084D0CEE}"/>
              </a:ext>
            </a:extLst>
          </p:cNvPr>
          <p:cNvSpPr>
            <a:spLocks noGrp="1"/>
          </p:cNvSpPr>
          <p:nvPr>
            <p:ph type="title"/>
          </p:nvPr>
        </p:nvSpPr>
        <p:spPr>
          <a:xfrm>
            <a:off x="546265" y="570016"/>
            <a:ext cx="11079678" cy="57001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299CF03-331B-D3C6-0D3A-72C9B59D55E3}"/>
              </a:ext>
            </a:extLst>
          </p:cNvPr>
          <p:cNvSpPr>
            <a:spLocks noGrp="1"/>
          </p:cNvSpPr>
          <p:nvPr>
            <p:ph idx="1"/>
          </p:nvPr>
        </p:nvSpPr>
        <p:spPr>
          <a:xfrm>
            <a:off x="546265" y="1270660"/>
            <a:ext cx="11079678" cy="4906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4AC80B8-F8D9-188C-BB2C-E8BD76E01EA2}"/>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269793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A55BF4-28D0-131B-E308-10F5E15B7289}"/>
              </a:ext>
            </a:extLst>
          </p:cNvPr>
          <p:cNvSpPr>
            <a:spLocks noGrp="1"/>
          </p:cNvSpPr>
          <p:nvPr>
            <p:ph type="sldNum" sz="quarter" idx="12"/>
          </p:nvPr>
        </p:nvSpPr>
        <p:spPr/>
        <p:txBody>
          <a:bodyPr/>
          <a:lstStyle/>
          <a:p>
            <a:fld id="{903500A6-FF9A-46FD-9005-6E130F74A215}" type="slidenum">
              <a:rPr lang="en-US" smtClean="0"/>
              <a:t>‹#›</a:t>
            </a:fld>
            <a:endParaRPr lang="en-US" dirty="0"/>
          </a:p>
        </p:txBody>
      </p:sp>
      <p:sp>
        <p:nvSpPr>
          <p:cNvPr id="7" name="Title 1">
            <a:extLst>
              <a:ext uri="{FF2B5EF4-FFF2-40B4-BE49-F238E27FC236}">
                <a16:creationId xmlns:a16="http://schemas.microsoft.com/office/drawing/2014/main" id="{F5957696-0990-CC10-B37E-79ED52F5E879}"/>
              </a:ext>
            </a:extLst>
          </p:cNvPr>
          <p:cNvSpPr>
            <a:spLocks noGrp="1"/>
          </p:cNvSpPr>
          <p:nvPr>
            <p:ph type="title"/>
          </p:nvPr>
        </p:nvSpPr>
        <p:spPr>
          <a:xfrm>
            <a:off x="722313" y="2762936"/>
            <a:ext cx="7772400" cy="782904"/>
          </a:xfrm>
        </p:spPr>
        <p:txBody>
          <a:bodyPr anchor="t">
            <a:normAutofit/>
          </a:bodyPr>
          <a:lstStyle>
            <a:lvl1pPr algn="l">
              <a:defRPr sz="3400" b="0" cap="none">
                <a:solidFill>
                  <a:schemeClr val="bg1"/>
                </a:solidFill>
              </a:defRPr>
            </a:lvl1pPr>
          </a:lstStyle>
          <a:p>
            <a:endParaRPr lang="en-US" dirty="0"/>
          </a:p>
        </p:txBody>
      </p:sp>
      <p:sp>
        <p:nvSpPr>
          <p:cNvPr id="8" name="Content Placeholder 9">
            <a:extLst>
              <a:ext uri="{FF2B5EF4-FFF2-40B4-BE49-F238E27FC236}">
                <a16:creationId xmlns:a16="http://schemas.microsoft.com/office/drawing/2014/main" id="{A48F2599-DC70-3573-50F5-3FF0EC1FD8EC}"/>
              </a:ext>
            </a:extLst>
          </p:cNvPr>
          <p:cNvSpPr>
            <a:spLocks noGrp="1"/>
          </p:cNvSpPr>
          <p:nvPr>
            <p:ph sz="quarter" idx="13" hasCustomPrompt="1"/>
          </p:nvPr>
        </p:nvSpPr>
        <p:spPr>
          <a:xfrm>
            <a:off x="722003" y="3642467"/>
            <a:ext cx="5341938" cy="665597"/>
          </a:xfrm>
        </p:spPr>
        <p:txBody>
          <a:bodyPr anchor="t">
            <a:normAutofit/>
          </a:bodyPr>
          <a:lstStyle>
            <a:lvl1pPr marL="0" indent="0">
              <a:buNone/>
              <a:defRPr sz="1800" b="0" baseline="0">
                <a:solidFill>
                  <a:schemeClr val="bg1"/>
                </a:solidFill>
                <a:latin typeface="Arial"/>
                <a:cs typeface="Arial"/>
              </a:defRPr>
            </a:lvl1pPr>
          </a:lstStyle>
          <a:p>
            <a:pPr lvl="0"/>
            <a:r>
              <a:rPr lang="en-US" dirty="0"/>
              <a:t>Insert Name/Title</a:t>
            </a:r>
          </a:p>
        </p:txBody>
      </p:sp>
    </p:spTree>
    <p:extLst>
      <p:ext uri="{BB962C8B-B14F-4D97-AF65-F5344CB8AC3E}">
        <p14:creationId xmlns:p14="http://schemas.microsoft.com/office/powerpoint/2010/main" val="192024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776E-026F-84B7-A6F0-D6AECAFF38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F9C158-6108-EDD7-BBD0-AAB55C65853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CC0935-03B7-5B4B-8217-37844E39076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F81174-85CB-20CD-444A-BB3E18AB8D29}"/>
              </a:ext>
            </a:extLst>
          </p:cNvPr>
          <p:cNvSpPr>
            <a:spLocks noGrp="1"/>
          </p:cNvSpPr>
          <p:nvPr>
            <p:ph type="dt" sz="half" idx="10"/>
          </p:nvPr>
        </p:nvSpPr>
        <p:spPr>
          <a:xfrm>
            <a:off x="838200" y="6356350"/>
            <a:ext cx="2743200" cy="365125"/>
          </a:xfrm>
          <a:prstGeom prst="rect">
            <a:avLst/>
          </a:prstGeom>
        </p:spPr>
        <p:txBody>
          <a:bodyPr/>
          <a:lstStyle/>
          <a:p>
            <a:fld id="{ADF406C9-5260-6D4B-A5DF-9525F2102AF8}" type="datetimeFigureOut">
              <a:rPr lang="en-US" smtClean="0"/>
              <a:t>10/18/2023</a:t>
            </a:fld>
            <a:endParaRPr lang="en-US" dirty="0"/>
          </a:p>
        </p:txBody>
      </p:sp>
      <p:sp>
        <p:nvSpPr>
          <p:cNvPr id="6" name="Footer Placeholder 5">
            <a:extLst>
              <a:ext uri="{FF2B5EF4-FFF2-40B4-BE49-F238E27FC236}">
                <a16:creationId xmlns:a16="http://schemas.microsoft.com/office/drawing/2014/main" id="{81A4416E-A66F-C839-9F1A-BB5CEBD2D6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9988AFB-6F08-3F42-D2A3-A12823600A97}"/>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15274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3DCD-D58A-9156-514C-61A28F1796D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C80CEA-117A-70FB-3E76-9BEB82CDEE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BDE88-EC07-AD61-BD84-8F6DA71C5B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01BF02-E6DC-970F-326D-68A2213ADD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75F03-091D-BA1F-AB26-78F8EC5BFFB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F44E3E-95C5-3090-5DC4-6CBA4528C55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F406C9-5260-6D4B-A5DF-9525F2102AF8}" type="datetimeFigureOut">
              <a:rPr lang="en-US" smtClean="0"/>
              <a:pPr/>
              <a:t>10/18/2023</a:t>
            </a:fld>
            <a:endParaRPr lang="en-US" dirty="0"/>
          </a:p>
        </p:txBody>
      </p:sp>
      <p:sp>
        <p:nvSpPr>
          <p:cNvPr id="8" name="Footer Placeholder 7">
            <a:extLst>
              <a:ext uri="{FF2B5EF4-FFF2-40B4-BE49-F238E27FC236}">
                <a16:creationId xmlns:a16="http://schemas.microsoft.com/office/drawing/2014/main" id="{2C7A9761-7E9B-EC97-09D3-C2AE2596B33A}"/>
              </a:ext>
            </a:extLst>
          </p:cNvPr>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B7F97DE9-19E0-6AA2-C27A-D1205591B2FF}"/>
              </a:ext>
            </a:extLst>
          </p:cNvPr>
          <p:cNvSpPr>
            <a:spLocks noGrp="1"/>
          </p:cNvSpPr>
          <p:nvPr>
            <p:ph type="sldNum" sz="quarter" idx="12"/>
          </p:nvPr>
        </p:nvSpPr>
        <p:spPr/>
        <p:txBody>
          <a:bodyPr/>
          <a:lstStyle/>
          <a:p>
            <a:fld id="{903500A6-FF9A-46FD-9005-6E130F74A215}" type="slidenum">
              <a:rPr lang="en-US" smtClean="0"/>
              <a:t>‹#›</a:t>
            </a:fld>
            <a:endParaRPr lang="en-US" dirty="0"/>
          </a:p>
        </p:txBody>
      </p:sp>
    </p:spTree>
    <p:extLst>
      <p:ext uri="{BB962C8B-B14F-4D97-AF65-F5344CB8AC3E}">
        <p14:creationId xmlns:p14="http://schemas.microsoft.com/office/powerpoint/2010/main" val="2539430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990600"/>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175751" y="6276975"/>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1">
                <a:solidFill>
                  <a:srgbClr val="1969AD"/>
                </a:solidFill>
                <a:latin typeface="+mn-lt"/>
                <a:cs typeface="+mn-cs"/>
              </a:defRPr>
            </a:lvl1pPr>
          </a:lstStyle>
          <a:p>
            <a:fld id="{903500A6-FF9A-46FD-9005-6E130F74A215}" type="slidenum">
              <a:rPr lang="en-US" smtClean="0"/>
              <a:t>‹#›</a:t>
            </a:fld>
            <a:endParaRPr lang="en-US" dirty="0"/>
          </a:p>
        </p:txBody>
      </p:sp>
    </p:spTree>
    <p:extLst>
      <p:ext uri="{BB962C8B-B14F-4D97-AF65-F5344CB8AC3E}">
        <p14:creationId xmlns:p14="http://schemas.microsoft.com/office/powerpoint/2010/main" val="2665960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fontAlgn="base" hangingPunct="1">
        <a:spcBef>
          <a:spcPct val="0"/>
        </a:spcBef>
        <a:spcAft>
          <a:spcPct val="0"/>
        </a:spcAft>
        <a:defRPr sz="3200">
          <a:solidFill>
            <a:srgbClr val="1969AD"/>
          </a:solidFill>
          <a:latin typeface="+mj-lt"/>
          <a:ea typeface="+mj-ea"/>
          <a:cs typeface="ＭＳ Ｐゴシック" charset="0"/>
        </a:defRPr>
      </a:lvl1pPr>
      <a:lvl2pPr algn="l" rtl="0" eaLnBrk="1" fontAlgn="base" hangingPunct="1">
        <a:spcBef>
          <a:spcPct val="0"/>
        </a:spcBef>
        <a:spcAft>
          <a:spcPct val="0"/>
        </a:spcAft>
        <a:defRPr sz="3200">
          <a:solidFill>
            <a:srgbClr val="1969AD"/>
          </a:solidFill>
          <a:latin typeface="Times" charset="0"/>
          <a:ea typeface="ＭＳ Ｐゴシック" charset="0"/>
          <a:cs typeface="ＭＳ Ｐゴシック" charset="0"/>
        </a:defRPr>
      </a:lvl2pPr>
      <a:lvl3pPr algn="l" rtl="0" eaLnBrk="1" fontAlgn="base" hangingPunct="1">
        <a:spcBef>
          <a:spcPct val="0"/>
        </a:spcBef>
        <a:spcAft>
          <a:spcPct val="0"/>
        </a:spcAft>
        <a:defRPr sz="3200">
          <a:solidFill>
            <a:srgbClr val="1969AD"/>
          </a:solidFill>
          <a:latin typeface="Times" charset="0"/>
          <a:ea typeface="ＭＳ Ｐゴシック" charset="0"/>
          <a:cs typeface="ＭＳ Ｐゴシック" charset="0"/>
        </a:defRPr>
      </a:lvl3pPr>
      <a:lvl4pPr algn="l" rtl="0" eaLnBrk="1" fontAlgn="base" hangingPunct="1">
        <a:spcBef>
          <a:spcPct val="0"/>
        </a:spcBef>
        <a:spcAft>
          <a:spcPct val="0"/>
        </a:spcAft>
        <a:defRPr sz="3200">
          <a:solidFill>
            <a:srgbClr val="1969AD"/>
          </a:solidFill>
          <a:latin typeface="Times" charset="0"/>
          <a:ea typeface="ＭＳ Ｐゴシック" charset="0"/>
          <a:cs typeface="ＭＳ Ｐゴシック" charset="0"/>
        </a:defRPr>
      </a:lvl4pPr>
      <a:lvl5pPr algn="l" rtl="0" eaLnBrk="1" fontAlgn="base" hangingPunct="1">
        <a:spcBef>
          <a:spcPct val="0"/>
        </a:spcBef>
        <a:spcAft>
          <a:spcPct val="0"/>
        </a:spcAft>
        <a:defRPr sz="3200">
          <a:solidFill>
            <a:srgbClr val="1969AD"/>
          </a:solidFill>
          <a:latin typeface="Times" charset="0"/>
          <a:ea typeface="ＭＳ Ｐゴシック" charset="0"/>
          <a:cs typeface="ＭＳ Ｐゴシック" charset="0"/>
        </a:defRPr>
      </a:lvl5pPr>
      <a:lvl6pPr marL="457200" algn="l" rtl="0" eaLnBrk="1" fontAlgn="base" hangingPunct="1">
        <a:spcBef>
          <a:spcPct val="0"/>
        </a:spcBef>
        <a:spcAft>
          <a:spcPct val="0"/>
        </a:spcAft>
        <a:defRPr sz="3200">
          <a:solidFill>
            <a:srgbClr val="1969AD"/>
          </a:solidFill>
          <a:latin typeface="Times" charset="0"/>
          <a:ea typeface="ＭＳ Ｐゴシック" charset="0"/>
        </a:defRPr>
      </a:lvl6pPr>
      <a:lvl7pPr marL="914400" algn="l" rtl="0" eaLnBrk="1" fontAlgn="base" hangingPunct="1">
        <a:spcBef>
          <a:spcPct val="0"/>
        </a:spcBef>
        <a:spcAft>
          <a:spcPct val="0"/>
        </a:spcAft>
        <a:defRPr sz="3200">
          <a:solidFill>
            <a:srgbClr val="1969AD"/>
          </a:solidFill>
          <a:latin typeface="Times" charset="0"/>
          <a:ea typeface="ＭＳ Ｐゴシック" charset="0"/>
        </a:defRPr>
      </a:lvl7pPr>
      <a:lvl8pPr marL="1371600" algn="l" rtl="0" eaLnBrk="1" fontAlgn="base" hangingPunct="1">
        <a:spcBef>
          <a:spcPct val="0"/>
        </a:spcBef>
        <a:spcAft>
          <a:spcPct val="0"/>
        </a:spcAft>
        <a:defRPr sz="3200">
          <a:solidFill>
            <a:srgbClr val="1969AD"/>
          </a:solidFill>
          <a:latin typeface="Times" charset="0"/>
          <a:ea typeface="ＭＳ Ｐゴシック" charset="0"/>
        </a:defRPr>
      </a:lvl8pPr>
      <a:lvl9pPr marL="1828800" algn="l" rtl="0" eaLnBrk="1" fontAlgn="base" hangingPunct="1">
        <a:spcBef>
          <a:spcPct val="0"/>
        </a:spcBef>
        <a:spcAft>
          <a:spcPct val="0"/>
        </a:spcAft>
        <a:defRPr sz="3200">
          <a:solidFill>
            <a:srgbClr val="1969AD"/>
          </a:solidFill>
          <a:latin typeface="Times" charset="0"/>
          <a:ea typeface="ＭＳ Ｐゴシック" charset="0"/>
        </a:defRPr>
      </a:lvl9pPr>
    </p:titleStyle>
    <p:bodyStyle>
      <a:lvl1pPr marL="173038" indent="-173038" algn="l" rtl="0" eaLnBrk="1" fontAlgn="base" hangingPunct="1">
        <a:spcBef>
          <a:spcPct val="30000"/>
        </a:spcBef>
        <a:spcAft>
          <a:spcPct val="0"/>
        </a:spcAft>
        <a:buClr>
          <a:srgbClr val="1969AD"/>
        </a:buClr>
        <a:buSzPct val="100000"/>
        <a:buChar char="•"/>
        <a:defRPr sz="2200">
          <a:solidFill>
            <a:schemeClr val="tx1"/>
          </a:solidFill>
          <a:latin typeface="+mn-lt"/>
          <a:ea typeface="+mn-ea"/>
          <a:cs typeface="ＭＳ Ｐゴシック" charset="0"/>
        </a:defRPr>
      </a:lvl1pPr>
      <a:lvl2pPr marL="627063" indent="-169863" algn="l" rtl="0" eaLnBrk="1" fontAlgn="base" hangingPunct="1">
        <a:spcBef>
          <a:spcPct val="30000"/>
        </a:spcBef>
        <a:spcAft>
          <a:spcPct val="0"/>
        </a:spcAft>
        <a:buClr>
          <a:schemeClr val="bg2"/>
        </a:buClr>
        <a:buSzPct val="100000"/>
        <a:buFont typeface="Times" charset="0"/>
        <a:buChar char="•"/>
        <a:defRPr>
          <a:solidFill>
            <a:schemeClr val="tx1"/>
          </a:solidFill>
          <a:latin typeface="+mn-lt"/>
          <a:ea typeface="+mn-ea"/>
        </a:defRPr>
      </a:lvl2pPr>
      <a:lvl3pPr marL="1089025" indent="-174625" algn="l" rtl="0" eaLnBrk="1" fontAlgn="base" hangingPunct="1">
        <a:spcBef>
          <a:spcPct val="30000"/>
        </a:spcBef>
        <a:spcAft>
          <a:spcPct val="0"/>
        </a:spcAft>
        <a:buClr>
          <a:schemeClr val="bg2"/>
        </a:buClr>
        <a:buSzPct val="100000"/>
        <a:buChar char="–"/>
        <a:defRPr>
          <a:solidFill>
            <a:schemeClr val="tx1"/>
          </a:solidFill>
          <a:latin typeface="+mn-lt"/>
          <a:ea typeface="+mn-ea"/>
        </a:defRPr>
      </a:lvl3pPr>
      <a:lvl4pPr marL="1484313" indent="-112713" algn="l" rtl="0" eaLnBrk="1" fontAlgn="base" hangingPunct="1">
        <a:spcBef>
          <a:spcPct val="30000"/>
        </a:spcBef>
        <a:spcAft>
          <a:spcPct val="0"/>
        </a:spcAft>
        <a:buSzPct val="100000"/>
        <a:buFont typeface="Times" charset="0"/>
        <a:buChar char="•"/>
        <a:defRPr>
          <a:solidFill>
            <a:schemeClr val="tx1"/>
          </a:solidFill>
          <a:latin typeface="+mn-lt"/>
          <a:ea typeface="+mn-ea"/>
        </a:defRPr>
      </a:lvl4pPr>
      <a:lvl5pPr marL="2057400" indent="-228600" algn="l" rtl="0" eaLnBrk="1" fontAlgn="base" hangingPunct="1">
        <a:spcBef>
          <a:spcPct val="30000"/>
        </a:spcBef>
        <a:spcAft>
          <a:spcPct val="0"/>
        </a:spcAft>
        <a:buSzPct val="100000"/>
        <a:buChar char="»"/>
        <a:defRPr>
          <a:solidFill>
            <a:schemeClr val="tx1"/>
          </a:solidFill>
          <a:latin typeface="+mn-lt"/>
          <a:ea typeface="+mn-ea"/>
        </a:defRPr>
      </a:lvl5pPr>
      <a:lvl6pPr marL="2514600" indent="-228600" algn="l" rtl="0" eaLnBrk="1" fontAlgn="base" hangingPunct="1">
        <a:spcBef>
          <a:spcPct val="30000"/>
        </a:spcBef>
        <a:spcAft>
          <a:spcPct val="0"/>
        </a:spcAft>
        <a:buSzPct val="100000"/>
        <a:buChar char="»"/>
        <a:defRPr>
          <a:solidFill>
            <a:schemeClr val="tx1"/>
          </a:solidFill>
          <a:latin typeface="+mn-lt"/>
          <a:ea typeface="+mn-ea"/>
        </a:defRPr>
      </a:lvl6pPr>
      <a:lvl7pPr marL="2971800" indent="-228600" algn="l" rtl="0" eaLnBrk="1" fontAlgn="base" hangingPunct="1">
        <a:spcBef>
          <a:spcPct val="30000"/>
        </a:spcBef>
        <a:spcAft>
          <a:spcPct val="0"/>
        </a:spcAft>
        <a:buSzPct val="100000"/>
        <a:buChar char="»"/>
        <a:defRPr>
          <a:solidFill>
            <a:schemeClr val="tx1"/>
          </a:solidFill>
          <a:latin typeface="+mn-lt"/>
          <a:ea typeface="+mn-ea"/>
        </a:defRPr>
      </a:lvl7pPr>
      <a:lvl8pPr marL="3429000" indent="-228600" algn="l" rtl="0" eaLnBrk="1" fontAlgn="base" hangingPunct="1">
        <a:spcBef>
          <a:spcPct val="30000"/>
        </a:spcBef>
        <a:spcAft>
          <a:spcPct val="0"/>
        </a:spcAft>
        <a:buSzPct val="100000"/>
        <a:buChar char="»"/>
        <a:defRPr>
          <a:solidFill>
            <a:schemeClr val="tx1"/>
          </a:solidFill>
          <a:latin typeface="+mn-lt"/>
          <a:ea typeface="+mn-ea"/>
        </a:defRPr>
      </a:lvl8pPr>
      <a:lvl9pPr marL="3886200" indent="-228600" algn="l" rtl="0" eaLnBrk="1" fontAlgn="base" hangingPunct="1">
        <a:spcBef>
          <a:spcPct val="30000"/>
        </a:spcBef>
        <a:spcAft>
          <a:spcPct val="0"/>
        </a:spcAft>
        <a:buSzPct val="10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CBDA51-61A0-0367-DC95-3156A6741DA5}"/>
              </a:ext>
            </a:extLst>
          </p:cNvPr>
          <p:cNvSpPr>
            <a:spLocks noGrp="1"/>
          </p:cNvSpPr>
          <p:nvPr>
            <p:ph type="sldNum" sz="quarter" idx="4"/>
          </p:nvPr>
        </p:nvSpPr>
        <p:spPr>
          <a:xfrm>
            <a:off x="9299368" y="6538912"/>
            <a:ext cx="2743200" cy="365125"/>
          </a:xfrm>
          <a:prstGeom prst="rect">
            <a:avLst/>
          </a:prstGeom>
        </p:spPr>
        <p:txBody>
          <a:bodyPr vert="horz" lIns="91440" tIns="45720" rIns="91440" bIns="45720" rtlCol="0" anchor="ctr"/>
          <a:lstStyle>
            <a:lvl1pPr algn="r">
              <a:defRPr sz="1050" b="1" i="0">
                <a:solidFill>
                  <a:schemeClr val="bg1"/>
                </a:solidFill>
                <a:latin typeface="Arial" panose="020B0604020202020204" pitchFamily="34" charset="0"/>
                <a:cs typeface="Arial" panose="020B0604020202020204" pitchFamily="34" charset="0"/>
              </a:defRPr>
            </a:lvl1pPr>
          </a:lstStyle>
          <a:p>
            <a:fld id="{903500A6-FF9A-46FD-9005-6E130F74A215}" type="slidenum">
              <a:rPr lang="en-US" smtClean="0"/>
              <a:t>‹#›</a:t>
            </a:fld>
            <a:endParaRPr lang="en-US" dirty="0"/>
          </a:p>
        </p:txBody>
      </p:sp>
      <p:sp>
        <p:nvSpPr>
          <p:cNvPr id="24" name="Title Placeholder 23">
            <a:extLst>
              <a:ext uri="{FF2B5EF4-FFF2-40B4-BE49-F238E27FC236}">
                <a16:creationId xmlns:a16="http://schemas.microsoft.com/office/drawing/2014/main" id="{A8120588-2340-149A-994B-D0E05C1491F6}"/>
              </a:ext>
            </a:extLst>
          </p:cNvPr>
          <p:cNvSpPr>
            <a:spLocks noGrp="1"/>
          </p:cNvSpPr>
          <p:nvPr>
            <p:ph type="title"/>
          </p:nvPr>
        </p:nvSpPr>
        <p:spPr>
          <a:xfrm>
            <a:off x="549332" y="594038"/>
            <a:ext cx="11040984" cy="515360"/>
          </a:xfrm>
          <a:prstGeom prst="rect">
            <a:avLst/>
          </a:prstGeom>
        </p:spPr>
        <p:txBody>
          <a:bodyPr vert="horz" lIns="91440" tIns="45720" rIns="91440" bIns="45720" rtlCol="0" anchor="t">
            <a:normAutofit/>
          </a:bodyPr>
          <a:lstStyle/>
          <a:p>
            <a:r>
              <a:rPr lang="en-US" dirty="0"/>
              <a:t>Click to edit Master title style</a:t>
            </a:r>
          </a:p>
        </p:txBody>
      </p:sp>
      <p:sp>
        <p:nvSpPr>
          <p:cNvPr id="25" name="Text Placeholder 24">
            <a:extLst>
              <a:ext uri="{FF2B5EF4-FFF2-40B4-BE49-F238E27FC236}">
                <a16:creationId xmlns:a16="http://schemas.microsoft.com/office/drawing/2014/main" id="{0262983A-346B-E8BD-E992-94C8B87A97DF}"/>
              </a:ext>
            </a:extLst>
          </p:cNvPr>
          <p:cNvSpPr>
            <a:spLocks noGrp="1"/>
          </p:cNvSpPr>
          <p:nvPr>
            <p:ph type="body" idx="1"/>
          </p:nvPr>
        </p:nvSpPr>
        <p:spPr>
          <a:xfrm>
            <a:off x="549331" y="1253331"/>
            <a:ext cx="1104098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05873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200"/>
        </a:spcBef>
        <a:spcAft>
          <a:spcPts val="600"/>
        </a:spcAft>
        <a:buClr>
          <a:schemeClr val="accent6"/>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7713" indent="-290513" algn="l" defTabSz="914400" rtl="0" eaLnBrk="1" latinLnBrk="0" hangingPunct="1">
        <a:lnSpc>
          <a:spcPct val="100000"/>
        </a:lnSpc>
        <a:spcBef>
          <a:spcPts val="200"/>
        </a:spcBef>
        <a:spcAft>
          <a:spcPts val="600"/>
        </a:spcAft>
        <a:buClr>
          <a:schemeClr val="bg1">
            <a:lumMod val="50000"/>
          </a:schemeClr>
        </a:buClr>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600"/>
        </a:spcAft>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600"/>
        </a:spcAft>
        <a:buClr>
          <a:schemeClr val="bg1">
            <a:lumMod val="75000"/>
          </a:schemeClr>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600"/>
        </a:spcAft>
        <a:buClr>
          <a:schemeClr val="bg1">
            <a:lumMod val="75000"/>
          </a:schemeClr>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19CA-1DBE-84FF-AC0E-B8706B4D196A}"/>
              </a:ext>
            </a:extLst>
          </p:cNvPr>
          <p:cNvSpPr>
            <a:spLocks noGrp="1"/>
          </p:cNvSpPr>
          <p:nvPr>
            <p:ph type="ctrTitle"/>
          </p:nvPr>
        </p:nvSpPr>
        <p:spPr>
          <a:xfrm>
            <a:off x="720080" y="2130425"/>
            <a:ext cx="10363200" cy="1067565"/>
          </a:xfrm>
        </p:spPr>
        <p:txBody>
          <a:bodyPr>
            <a:noAutofit/>
          </a:bodyPr>
          <a:lstStyle/>
          <a:p>
            <a:r>
              <a:rPr lang="en-US" sz="3400" dirty="0"/>
              <a:t>Overview of Palliative Care &amp; Hospice Services</a:t>
            </a:r>
            <a:br>
              <a:rPr lang="en-US" sz="3400" dirty="0"/>
            </a:br>
            <a:r>
              <a:rPr lang="en-US" sz="3400" dirty="0"/>
              <a:t>MJHS Hospice and Palliative Care</a:t>
            </a:r>
            <a:br>
              <a:rPr lang="en-US" sz="3400" dirty="0"/>
            </a:br>
            <a:br>
              <a:rPr lang="en-US" sz="3400" dirty="0"/>
            </a:br>
            <a:endParaRPr lang="en-US" sz="3400" dirty="0"/>
          </a:p>
        </p:txBody>
      </p:sp>
      <p:sp>
        <p:nvSpPr>
          <p:cNvPr id="4" name="Content Placeholder 3">
            <a:extLst>
              <a:ext uri="{FF2B5EF4-FFF2-40B4-BE49-F238E27FC236}">
                <a16:creationId xmlns:a16="http://schemas.microsoft.com/office/drawing/2014/main" id="{E888FCCA-B3B7-A9D6-B671-E380F9509148}"/>
              </a:ext>
            </a:extLst>
          </p:cNvPr>
          <p:cNvSpPr>
            <a:spLocks noGrp="1"/>
          </p:cNvSpPr>
          <p:nvPr>
            <p:ph sz="quarter" idx="13"/>
          </p:nvPr>
        </p:nvSpPr>
        <p:spPr>
          <a:xfrm>
            <a:off x="719667" y="4256910"/>
            <a:ext cx="7881408" cy="1067565"/>
          </a:xfrm>
        </p:spPr>
        <p:txBody>
          <a:bodyPr>
            <a:normAutofit fontScale="92500" lnSpcReduction="20000"/>
          </a:bodyPr>
          <a:lstStyle/>
          <a:p>
            <a:r>
              <a:rPr lang="en-US" sz="2000" dirty="0"/>
              <a:t>Thursday, October 19</a:t>
            </a:r>
            <a:r>
              <a:rPr lang="en-US" sz="2000" baseline="30000" dirty="0"/>
              <a:t>th</a:t>
            </a:r>
            <a:r>
              <a:rPr lang="en-US" sz="2000" dirty="0"/>
              <a:t>, 2023</a:t>
            </a:r>
          </a:p>
          <a:p>
            <a:r>
              <a:rPr lang="en-US" sz="2000" dirty="0"/>
              <a:t>Presented by: Michelle Daigle, Hospice Care Planner Manager;</a:t>
            </a:r>
          </a:p>
          <a:p>
            <a:r>
              <a:rPr lang="en-US" sz="2000" dirty="0"/>
              <a:t>Shelby Smith, Account Manager</a:t>
            </a:r>
          </a:p>
        </p:txBody>
      </p:sp>
    </p:spTree>
    <p:extLst>
      <p:ext uri="{BB962C8B-B14F-4D97-AF65-F5344CB8AC3E}">
        <p14:creationId xmlns:p14="http://schemas.microsoft.com/office/powerpoint/2010/main" val="2381628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86D0043-67F8-38B5-B083-5645C2ADD831}"/>
              </a:ext>
            </a:extLst>
          </p:cNvPr>
          <p:cNvSpPr>
            <a:spLocks noGrp="1" noChangeArrowheads="1"/>
          </p:cNvSpPr>
          <p:nvPr>
            <p:ph type="title"/>
          </p:nvPr>
        </p:nvSpPr>
        <p:spPr>
          <a:xfrm>
            <a:off x="457200" y="109537"/>
            <a:ext cx="10134600" cy="1143000"/>
          </a:xfrm>
        </p:spPr>
        <p:txBody>
          <a:bodyPr vert="horz" lIns="90488" tIns="44450" rIns="90488" bIns="44450" rtlCol="0" anchor="t">
            <a:normAutofit fontScale="90000"/>
          </a:bodyPr>
          <a:lstStyle/>
          <a:p>
            <a:pPr eaLnBrk="1" hangingPunct="1"/>
            <a:r>
              <a:rPr lang="en-US" altLang="en-US" sz="3100" dirty="0">
                <a:cs typeface="Times" panose="02020603050405020304" pitchFamily="18" charset="0"/>
              </a:rPr>
              <a:t>LCDs: Any Serious Chronic Illness </a:t>
            </a:r>
            <a:r>
              <a:rPr lang="en-US" altLang="en-US" sz="3100" i="1" dirty="0">
                <a:cs typeface="Times" panose="02020603050405020304" pitchFamily="18" charset="0"/>
              </a:rPr>
              <a:t>Plus </a:t>
            </a:r>
            <a:r>
              <a:rPr lang="en-US" altLang="en-US" sz="3100" dirty="0">
                <a:cs typeface="Times" panose="02020603050405020304" pitchFamily="18" charset="0"/>
              </a:rPr>
              <a:t>Evidence of Decline</a:t>
            </a:r>
            <a:br>
              <a:rPr lang="en-US" altLang="en-US" sz="5400" dirty="0">
                <a:cs typeface="Times" panose="02020603050405020304" pitchFamily="18" charset="0"/>
              </a:rPr>
            </a:br>
            <a:endParaRPr lang="en-US" altLang="en-US" sz="5400" dirty="0">
              <a:cs typeface="Times" panose="02020603050405020304" pitchFamily="18" charset="0"/>
            </a:endParaRPr>
          </a:p>
        </p:txBody>
      </p:sp>
      <p:sp>
        <p:nvSpPr>
          <p:cNvPr id="47107" name="Rectangle 3">
            <a:extLst>
              <a:ext uri="{FF2B5EF4-FFF2-40B4-BE49-F238E27FC236}">
                <a16:creationId xmlns:a16="http://schemas.microsoft.com/office/drawing/2014/main" id="{5A163EA2-630B-F5F5-46EB-B4EB9765DB14}"/>
              </a:ext>
            </a:extLst>
          </p:cNvPr>
          <p:cNvSpPr>
            <a:spLocks noGrp="1" noChangeArrowheads="1"/>
          </p:cNvSpPr>
          <p:nvPr>
            <p:ph type="body" idx="1"/>
          </p:nvPr>
        </p:nvSpPr>
        <p:spPr>
          <a:xfrm>
            <a:off x="571500" y="1052512"/>
            <a:ext cx="10496550" cy="5024438"/>
          </a:xfrm>
        </p:spPr>
        <p:txBody>
          <a:bodyPr vert="horz" lIns="90488" tIns="44450" rIns="90488" bIns="44450" rtlCol="0">
            <a:normAutofit/>
          </a:bodyPr>
          <a:lstStyle/>
          <a:p>
            <a:pPr>
              <a:spcBef>
                <a:spcPts val="600"/>
              </a:spcBef>
            </a:pPr>
            <a:r>
              <a:rPr lang="en-US" altLang="en-US" sz="2400" dirty="0"/>
              <a:t>Decline in performance status or ADLs</a:t>
            </a:r>
          </a:p>
          <a:p>
            <a:pPr>
              <a:spcBef>
                <a:spcPts val="600"/>
              </a:spcBef>
            </a:pPr>
            <a:r>
              <a:rPr lang="en-US" altLang="en-US" sz="2400" dirty="0"/>
              <a:t>Decline in cognitive function or awake time</a:t>
            </a:r>
          </a:p>
          <a:p>
            <a:pPr>
              <a:spcBef>
                <a:spcPts val="600"/>
              </a:spcBef>
            </a:pPr>
            <a:r>
              <a:rPr lang="en-US" altLang="en-US" sz="2400" dirty="0"/>
              <a:t>Evidence of malnutrition</a:t>
            </a:r>
          </a:p>
          <a:p>
            <a:pPr>
              <a:spcBef>
                <a:spcPts val="600"/>
              </a:spcBef>
            </a:pPr>
            <a:r>
              <a:rPr lang="en-US" altLang="en-US" sz="2400" dirty="0"/>
              <a:t>Non-healing pressure injuries</a:t>
            </a:r>
          </a:p>
          <a:p>
            <a:pPr>
              <a:spcBef>
                <a:spcPts val="600"/>
              </a:spcBef>
            </a:pPr>
            <a:r>
              <a:rPr lang="en-US" altLang="en-US" sz="2400" dirty="0"/>
              <a:t>Repeated infections</a:t>
            </a:r>
          </a:p>
          <a:p>
            <a:pPr>
              <a:spcBef>
                <a:spcPts val="600"/>
              </a:spcBef>
            </a:pPr>
            <a:r>
              <a:rPr lang="en-US" altLang="en-US" sz="2400" dirty="0"/>
              <a:t>Refractory symptoms</a:t>
            </a:r>
          </a:p>
          <a:p>
            <a:pPr>
              <a:spcBef>
                <a:spcPts val="600"/>
              </a:spcBef>
            </a:pPr>
            <a:r>
              <a:rPr lang="en-US" altLang="en-US" sz="2400" dirty="0"/>
              <a:t>Recurrent effusions</a:t>
            </a:r>
          </a:p>
          <a:p>
            <a:pPr>
              <a:spcBef>
                <a:spcPts val="600"/>
              </a:spcBef>
            </a:pPr>
            <a:r>
              <a:rPr lang="en-US" altLang="en-US" sz="2400" dirty="0"/>
              <a:t>Repeated visits to the hospital</a:t>
            </a:r>
          </a:p>
        </p:txBody>
      </p:sp>
    </p:spTree>
    <p:custDataLst>
      <p:tags r:id="rId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602188-9109-C8F0-CC9E-AECCABF85CE6}"/>
              </a:ext>
            </a:extLst>
          </p:cNvPr>
          <p:cNvSpPr>
            <a:spLocks noGrp="1" noChangeArrowheads="1"/>
          </p:cNvSpPr>
          <p:nvPr>
            <p:ph type="title"/>
          </p:nvPr>
        </p:nvSpPr>
        <p:spPr>
          <a:xfrm>
            <a:off x="509586" y="60837"/>
            <a:ext cx="8672513" cy="1143000"/>
          </a:xfrm>
        </p:spPr>
        <p:txBody>
          <a:bodyPr vert="horz" lIns="90488" tIns="44450" rIns="90488" bIns="44450" rtlCol="0" anchor="t">
            <a:normAutofit/>
          </a:bodyPr>
          <a:lstStyle/>
          <a:p>
            <a:pPr eaLnBrk="1" hangingPunct="1"/>
            <a:r>
              <a:rPr lang="en-US" altLang="en-US" sz="2800" dirty="0">
                <a:cs typeface="Times" panose="02020603050405020304" pitchFamily="18" charset="0"/>
              </a:rPr>
              <a:t>LCDs: Poor Function </a:t>
            </a:r>
            <a:r>
              <a:rPr lang="en-US" altLang="en-US" sz="2800" i="1" dirty="0">
                <a:cs typeface="Times" panose="02020603050405020304" pitchFamily="18" charset="0"/>
              </a:rPr>
              <a:t>Plus </a:t>
            </a:r>
            <a:r>
              <a:rPr lang="en-US" altLang="en-US" sz="2800" dirty="0">
                <a:cs typeface="Times" panose="02020603050405020304" pitchFamily="18" charset="0"/>
              </a:rPr>
              <a:t>Disease-Specific Criteria</a:t>
            </a:r>
          </a:p>
        </p:txBody>
      </p:sp>
      <p:sp>
        <p:nvSpPr>
          <p:cNvPr id="49155" name="Rectangle 3">
            <a:extLst>
              <a:ext uri="{FF2B5EF4-FFF2-40B4-BE49-F238E27FC236}">
                <a16:creationId xmlns:a16="http://schemas.microsoft.com/office/drawing/2014/main" id="{7672E378-0C96-8AAC-8EA8-E177EC92E328}"/>
              </a:ext>
            </a:extLst>
          </p:cNvPr>
          <p:cNvSpPr>
            <a:spLocks noGrp="1" noChangeArrowheads="1"/>
          </p:cNvSpPr>
          <p:nvPr>
            <p:ph type="body" idx="1"/>
          </p:nvPr>
        </p:nvSpPr>
        <p:spPr>
          <a:xfrm>
            <a:off x="509586" y="913939"/>
            <a:ext cx="10563225" cy="4587824"/>
          </a:xfrm>
        </p:spPr>
        <p:txBody>
          <a:bodyPr vert="horz" lIns="90488" tIns="44450" rIns="90488" bIns="44450" rtlCol="0">
            <a:normAutofit fontScale="25000" lnSpcReduction="20000"/>
          </a:bodyPr>
          <a:lstStyle/>
          <a:p>
            <a:pPr>
              <a:spcBef>
                <a:spcPts val="600"/>
              </a:spcBef>
            </a:pPr>
            <a:r>
              <a:rPr lang="en-US" altLang="en-US" sz="9600" dirty="0"/>
              <a:t>Example of disease-specific criteria: Dementia</a:t>
            </a:r>
          </a:p>
          <a:p>
            <a:pPr>
              <a:spcBef>
                <a:spcPts val="600"/>
              </a:spcBef>
            </a:pPr>
            <a:endParaRPr lang="en-US" altLang="en-US" sz="1900" dirty="0"/>
          </a:p>
          <a:p>
            <a:pPr lvl="1"/>
            <a:r>
              <a:rPr lang="en-US" altLang="en-US" sz="8000" dirty="0"/>
              <a:t>Functional Assessment Staging Tool (FAST) Stage 7 or beyond</a:t>
            </a:r>
          </a:p>
          <a:p>
            <a:pPr lvl="1"/>
            <a:endParaRPr lang="en-US" altLang="en-US" sz="8000" dirty="0"/>
          </a:p>
          <a:p>
            <a:pPr lvl="1"/>
            <a:r>
              <a:rPr lang="en-US" altLang="en-US" sz="8000" dirty="0"/>
              <a:t>At least one in the past year:</a:t>
            </a:r>
          </a:p>
          <a:p>
            <a:pPr lvl="2">
              <a:buFont typeface="Arial" panose="020B0604020202020204" pitchFamily="34" charset="0"/>
              <a:buChar char="•"/>
            </a:pPr>
            <a:r>
              <a:rPr lang="en-US" altLang="en-US" sz="8000" dirty="0"/>
              <a:t>Aspiration pneumonia</a:t>
            </a:r>
          </a:p>
          <a:p>
            <a:pPr lvl="2">
              <a:buFont typeface="Arial" panose="020B0604020202020204" pitchFamily="34" charset="0"/>
              <a:buChar char="•"/>
            </a:pPr>
            <a:r>
              <a:rPr lang="en-US" altLang="en-US" sz="8000" dirty="0"/>
              <a:t>Pyelonephritis</a:t>
            </a:r>
          </a:p>
          <a:p>
            <a:pPr lvl="2">
              <a:buFont typeface="Arial" panose="020B0604020202020204" pitchFamily="34" charset="0"/>
              <a:buChar char="•"/>
            </a:pPr>
            <a:r>
              <a:rPr lang="en-US" altLang="en-US" sz="8000" dirty="0"/>
              <a:t>Sepsis</a:t>
            </a:r>
          </a:p>
          <a:p>
            <a:pPr lvl="2">
              <a:buFont typeface="Arial" panose="020B0604020202020204" pitchFamily="34" charset="0"/>
              <a:buChar char="•"/>
            </a:pPr>
            <a:r>
              <a:rPr lang="en-US" altLang="en-US" sz="8000" dirty="0"/>
              <a:t>Recurrent fevers</a:t>
            </a:r>
          </a:p>
          <a:p>
            <a:pPr lvl="2">
              <a:buFont typeface="Arial" panose="020B0604020202020204" pitchFamily="34" charset="0"/>
              <a:buChar char="•"/>
            </a:pPr>
            <a:endParaRPr lang="en-US" altLang="en-US" sz="8000" dirty="0"/>
          </a:p>
          <a:p>
            <a:pPr lvl="1"/>
            <a:r>
              <a:rPr lang="en-US" altLang="en-US" sz="8000" dirty="0"/>
              <a:t>Indications of malnutrition </a:t>
            </a:r>
          </a:p>
          <a:p>
            <a:pPr lvl="2"/>
            <a:r>
              <a:rPr lang="en-US" altLang="en-US" sz="8000" dirty="0"/>
              <a:t>10% weight loss in past 6 months</a:t>
            </a:r>
          </a:p>
          <a:p>
            <a:pPr lvl="2"/>
            <a:r>
              <a:rPr lang="en-US" altLang="en-US" sz="8000" dirty="0"/>
              <a:t>Albumin &lt; 2.5 mg/dl</a:t>
            </a:r>
          </a:p>
          <a:p>
            <a:pPr lvl="2">
              <a:buFont typeface="Arial" panose="020B0604020202020204" pitchFamily="34" charset="0"/>
              <a:buChar char="•"/>
            </a:pPr>
            <a:r>
              <a:rPr lang="en-US" altLang="en-US" sz="8000" dirty="0"/>
              <a:t>Multiple decubitus ulcers, stage III-IV</a:t>
            </a:r>
          </a:p>
          <a:p>
            <a:pPr lvl="1"/>
            <a:endParaRPr lang="en-US" altLang="en-US" dirty="0"/>
          </a:p>
          <a:p>
            <a:pPr marL="914400" lvl="2" indent="0">
              <a:buNone/>
            </a:pPr>
            <a:r>
              <a:rPr lang="en-US" altLang="en-US" dirty="0"/>
              <a:t> </a:t>
            </a:r>
          </a:p>
        </p:txBody>
      </p:sp>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745DBF8-35B8-9C5E-1559-394D9A6A2902}"/>
              </a:ext>
            </a:extLst>
          </p:cNvPr>
          <p:cNvSpPr>
            <a:spLocks noGrp="1" noChangeArrowheads="1"/>
          </p:cNvSpPr>
          <p:nvPr>
            <p:ph type="title"/>
          </p:nvPr>
        </p:nvSpPr>
        <p:spPr>
          <a:xfrm>
            <a:off x="361950" y="113993"/>
            <a:ext cx="6781800" cy="738188"/>
          </a:xfrm>
        </p:spPr>
        <p:txBody>
          <a:bodyPr vert="horz" lIns="90488" tIns="44450" rIns="90488" bIns="44450" rtlCol="0" anchor="t">
            <a:normAutofit fontScale="90000"/>
          </a:bodyPr>
          <a:lstStyle/>
          <a:p>
            <a:pPr eaLnBrk="1" hangingPunct="1"/>
            <a:r>
              <a:rPr lang="en-US" altLang="en-US" sz="2400" dirty="0">
                <a:cs typeface="Times" panose="02020603050405020304" pitchFamily="18" charset="0"/>
              </a:rPr>
              <a:t>The Hospice Benefit: Certification &amp; Recertification</a:t>
            </a:r>
            <a:endParaRPr lang="en-US" altLang="en-US" sz="2400" dirty="0">
              <a:cs typeface="Tahoma" panose="020B0604030504040204" pitchFamily="34" charset="0"/>
            </a:endParaRPr>
          </a:p>
        </p:txBody>
      </p:sp>
      <p:sp>
        <p:nvSpPr>
          <p:cNvPr id="31747" name="Rectangle 3">
            <a:extLst>
              <a:ext uri="{FF2B5EF4-FFF2-40B4-BE49-F238E27FC236}">
                <a16:creationId xmlns:a16="http://schemas.microsoft.com/office/drawing/2014/main" id="{7B7ECDA4-5323-E124-B5CE-75C5D74C5E5D}"/>
              </a:ext>
            </a:extLst>
          </p:cNvPr>
          <p:cNvSpPr>
            <a:spLocks noGrp="1" noChangeArrowheads="1"/>
          </p:cNvSpPr>
          <p:nvPr>
            <p:ph type="body" idx="1"/>
          </p:nvPr>
        </p:nvSpPr>
        <p:spPr>
          <a:xfrm>
            <a:off x="323849" y="1239173"/>
            <a:ext cx="10496549" cy="5097463"/>
          </a:xfrm>
        </p:spPr>
        <p:txBody>
          <a:bodyPr vert="horz" lIns="90488" tIns="44450" rIns="90488" bIns="44450" rtlCol="0">
            <a:normAutofit/>
          </a:bodyPr>
          <a:lstStyle/>
          <a:p>
            <a:pPr>
              <a:spcBef>
                <a:spcPts val="600"/>
              </a:spcBef>
              <a:spcAft>
                <a:spcPts val="1200"/>
              </a:spcAft>
              <a:buSzPct val="94000"/>
            </a:pPr>
            <a:r>
              <a:rPr lang="en-US" altLang="en-US" sz="2600" dirty="0"/>
              <a:t>Hospice care can continue for as long as the patient remains eligible</a:t>
            </a:r>
          </a:p>
          <a:p>
            <a:pPr lvl="1">
              <a:spcBef>
                <a:spcPts val="600"/>
              </a:spcBef>
              <a:spcAft>
                <a:spcPts val="1200"/>
              </a:spcAft>
              <a:buSzPct val="94000"/>
            </a:pPr>
            <a:r>
              <a:rPr lang="en-US" altLang="en-US" sz="2300" dirty="0"/>
              <a:t>After initial certification of eligibility, re-certification is required at 90 days, 180 days, and every 60 days thereafter</a:t>
            </a:r>
          </a:p>
          <a:p>
            <a:pPr lvl="1">
              <a:spcBef>
                <a:spcPts val="600"/>
              </a:spcBef>
              <a:buSzPct val="94000"/>
            </a:pPr>
            <a:r>
              <a:rPr lang="en-US" altLang="en-US" sz="2300" dirty="0"/>
              <a:t>Patients may revoke at any time if care is desired that is inconsistent with the hospice plan of care</a:t>
            </a:r>
          </a:p>
          <a:p>
            <a:pPr lvl="1">
              <a:spcBef>
                <a:spcPts val="600"/>
              </a:spcBef>
              <a:buSzPct val="94000"/>
            </a:pPr>
            <a:r>
              <a:rPr lang="en-US" altLang="en-US" sz="2300" dirty="0"/>
              <a:t>Hospice can discharge patients for limited reasons, including being found “not medically eligible” when evaluated for re-certification</a:t>
            </a:r>
          </a:p>
        </p:txBody>
      </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C055001-760F-8464-A179-B614C0314ADB}"/>
              </a:ext>
            </a:extLst>
          </p:cNvPr>
          <p:cNvSpPr>
            <a:spLocks noGrp="1" noChangeArrowheads="1"/>
          </p:cNvSpPr>
          <p:nvPr>
            <p:ph type="title"/>
          </p:nvPr>
        </p:nvSpPr>
        <p:spPr>
          <a:xfrm>
            <a:off x="419101" y="110790"/>
            <a:ext cx="6553200" cy="738188"/>
          </a:xfrm>
        </p:spPr>
        <p:txBody>
          <a:bodyPr vert="horz" lIns="90488" tIns="44450" rIns="90488" bIns="44450" rtlCol="0" anchor="t">
            <a:normAutofit/>
          </a:bodyPr>
          <a:lstStyle/>
          <a:p>
            <a:pPr eaLnBrk="1" hangingPunct="1"/>
            <a:r>
              <a:rPr lang="en-US" altLang="en-US" sz="2400" dirty="0">
                <a:cs typeface="Times" panose="02020603050405020304" pitchFamily="18" charset="0"/>
              </a:rPr>
              <a:t>The Hospice Benefit, Levels of Care</a:t>
            </a:r>
            <a:endParaRPr lang="en-US" altLang="en-US" sz="2400" dirty="0">
              <a:cs typeface="Tahoma" panose="020B0604030504040204" pitchFamily="34" charset="0"/>
            </a:endParaRPr>
          </a:p>
        </p:txBody>
      </p:sp>
      <p:sp>
        <p:nvSpPr>
          <p:cNvPr id="29699" name="Rectangle 3">
            <a:extLst>
              <a:ext uri="{FF2B5EF4-FFF2-40B4-BE49-F238E27FC236}">
                <a16:creationId xmlns:a16="http://schemas.microsoft.com/office/drawing/2014/main" id="{75F666DC-078A-2297-BDB6-57D90F62F841}"/>
              </a:ext>
            </a:extLst>
          </p:cNvPr>
          <p:cNvSpPr>
            <a:spLocks noGrp="1" noChangeArrowheads="1"/>
          </p:cNvSpPr>
          <p:nvPr>
            <p:ph type="body" idx="1"/>
          </p:nvPr>
        </p:nvSpPr>
        <p:spPr>
          <a:xfrm>
            <a:off x="342901" y="880268"/>
            <a:ext cx="11058524" cy="5097463"/>
          </a:xfrm>
        </p:spPr>
        <p:txBody>
          <a:bodyPr vert="horz" lIns="90488" tIns="44450" rIns="90488" bIns="44450" rtlCol="0">
            <a:normAutofit/>
          </a:bodyPr>
          <a:lstStyle/>
          <a:p>
            <a:pPr>
              <a:spcBef>
                <a:spcPts val="1200"/>
              </a:spcBef>
            </a:pPr>
            <a:r>
              <a:rPr lang="en-US" altLang="en-US" sz="2600" dirty="0"/>
              <a:t>Hospice provides four “levels of care,” and patients are transferred from one level to another based on need</a:t>
            </a:r>
            <a:r>
              <a:rPr lang="en-US" altLang="en-US" sz="2400" dirty="0"/>
              <a:t>  </a:t>
            </a:r>
          </a:p>
          <a:p>
            <a:pPr lvl="1">
              <a:spcBef>
                <a:spcPts val="1200"/>
              </a:spcBef>
            </a:pPr>
            <a:r>
              <a:rPr lang="en-US" altLang="en-US" b="1" i="1" dirty="0"/>
              <a:t>Routine home care</a:t>
            </a:r>
            <a:endParaRPr lang="en-US" altLang="en-US" dirty="0"/>
          </a:p>
          <a:p>
            <a:pPr lvl="2">
              <a:spcBef>
                <a:spcPts val="1200"/>
              </a:spcBef>
            </a:pPr>
            <a:r>
              <a:rPr lang="en-US" altLang="en-US" dirty="0"/>
              <a:t>Most days of care, provided in the home, nursing home, or senior living community</a:t>
            </a:r>
          </a:p>
          <a:p>
            <a:pPr lvl="1">
              <a:spcBef>
                <a:spcPts val="1200"/>
              </a:spcBef>
            </a:pPr>
            <a:r>
              <a:rPr lang="en-US" altLang="en-US" b="1" i="1" dirty="0"/>
              <a:t>Continuous Care</a:t>
            </a:r>
          </a:p>
          <a:p>
            <a:pPr lvl="2">
              <a:spcBef>
                <a:spcPts val="1200"/>
              </a:spcBef>
            </a:pPr>
            <a:r>
              <a:rPr lang="en-US" altLang="en-US" dirty="0"/>
              <a:t>Skilled nursing care at home for </a:t>
            </a:r>
            <a:r>
              <a:rPr lang="en-US" altLang="en-US" u="sng" dirty="0"/>
              <a:t>&gt;</a:t>
            </a:r>
            <a:r>
              <a:rPr lang="en-US" altLang="en-US" dirty="0"/>
              <a:t>8 hours, plus an aide for additional hours</a:t>
            </a:r>
          </a:p>
          <a:p>
            <a:pPr lvl="2">
              <a:spcBef>
                <a:spcPts val="1200"/>
              </a:spcBef>
            </a:pPr>
            <a:r>
              <a:rPr lang="en-US" altLang="en-US" dirty="0"/>
              <a:t>Patient must have acute symptom or condition</a:t>
            </a:r>
          </a:p>
          <a:p>
            <a:pPr lvl="1">
              <a:spcBef>
                <a:spcPts val="1200"/>
              </a:spcBef>
            </a:pPr>
            <a:r>
              <a:rPr lang="en-US" altLang="en-US" b="1" i="1" dirty="0"/>
              <a:t>Respite Care</a:t>
            </a:r>
            <a:endParaRPr lang="en-US" altLang="en-US" dirty="0"/>
          </a:p>
          <a:p>
            <a:pPr lvl="2">
              <a:spcBef>
                <a:spcPts val="1200"/>
              </a:spcBef>
            </a:pPr>
            <a:r>
              <a:rPr lang="en-US" altLang="en-US" dirty="0"/>
              <a:t>Up to 5 days in a facility to support family caregivers</a:t>
            </a:r>
          </a:p>
        </p:txBody>
      </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C055001-760F-8464-A179-B614C0314ADB}"/>
              </a:ext>
            </a:extLst>
          </p:cNvPr>
          <p:cNvSpPr>
            <a:spLocks noGrp="1" noChangeArrowheads="1"/>
          </p:cNvSpPr>
          <p:nvPr>
            <p:ph type="title"/>
          </p:nvPr>
        </p:nvSpPr>
        <p:spPr>
          <a:xfrm>
            <a:off x="419101" y="162718"/>
            <a:ext cx="6553200" cy="738188"/>
          </a:xfrm>
        </p:spPr>
        <p:txBody>
          <a:bodyPr vert="horz" lIns="90488" tIns="44450" rIns="90488" bIns="44450" rtlCol="0" anchor="t">
            <a:normAutofit/>
          </a:bodyPr>
          <a:lstStyle/>
          <a:p>
            <a:pPr eaLnBrk="1" hangingPunct="1"/>
            <a:r>
              <a:rPr lang="en-US" altLang="en-US" sz="2400" dirty="0">
                <a:cs typeface="Times" panose="02020603050405020304" pitchFamily="18" charset="0"/>
              </a:rPr>
              <a:t>The Hospice Benefit, Levels of Care cont’d</a:t>
            </a:r>
            <a:endParaRPr lang="en-US" altLang="en-US" sz="2400" dirty="0">
              <a:cs typeface="Tahoma" panose="020B0604030504040204" pitchFamily="34" charset="0"/>
            </a:endParaRPr>
          </a:p>
        </p:txBody>
      </p:sp>
      <p:sp>
        <p:nvSpPr>
          <p:cNvPr id="29699" name="Rectangle 3">
            <a:extLst>
              <a:ext uri="{FF2B5EF4-FFF2-40B4-BE49-F238E27FC236}">
                <a16:creationId xmlns:a16="http://schemas.microsoft.com/office/drawing/2014/main" id="{75F666DC-078A-2297-BDB6-57D90F62F841}"/>
              </a:ext>
            </a:extLst>
          </p:cNvPr>
          <p:cNvSpPr>
            <a:spLocks noGrp="1" noChangeArrowheads="1"/>
          </p:cNvSpPr>
          <p:nvPr>
            <p:ph type="body" idx="1"/>
          </p:nvPr>
        </p:nvSpPr>
        <p:spPr>
          <a:xfrm>
            <a:off x="0" y="808037"/>
            <a:ext cx="10925174" cy="5097463"/>
          </a:xfrm>
        </p:spPr>
        <p:txBody>
          <a:bodyPr vert="horz" lIns="90488" tIns="44450" rIns="90488" bIns="44450" rtlCol="0">
            <a:normAutofit fontScale="92500" lnSpcReduction="10000"/>
          </a:bodyPr>
          <a:lstStyle/>
          <a:p>
            <a:pPr lvl="1">
              <a:lnSpc>
                <a:spcPct val="120000"/>
              </a:lnSpc>
              <a:spcBef>
                <a:spcPts val="1200"/>
              </a:spcBef>
            </a:pPr>
            <a:r>
              <a:rPr lang="en-US" altLang="en-US" b="1" i="1" dirty="0"/>
              <a:t>General Inpatient (GIP) Care</a:t>
            </a:r>
          </a:p>
          <a:p>
            <a:pPr lvl="2">
              <a:lnSpc>
                <a:spcPct val="120000"/>
              </a:lnSpc>
              <a:spcBef>
                <a:spcPts val="1200"/>
              </a:spcBef>
            </a:pPr>
            <a:r>
              <a:rPr lang="en-US" altLang="en-US" sz="1900" dirty="0"/>
              <a:t>Provided in a contracted hospital or another facility to manage an acute symptom or condition requiring daily nursing support, usually for 3-5 days</a:t>
            </a:r>
          </a:p>
          <a:p>
            <a:pPr lvl="2">
              <a:lnSpc>
                <a:spcPct val="120000"/>
              </a:lnSpc>
              <a:spcBef>
                <a:spcPts val="1200"/>
              </a:spcBef>
            </a:pPr>
            <a:r>
              <a:rPr lang="en-US" altLang="en-US" sz="1900" dirty="0"/>
              <a:t>Hospital inpatients can be enrolled in hospice only if they meet both the criteria for hospice enrollment and the criteria for GIP level of care</a:t>
            </a:r>
          </a:p>
          <a:p>
            <a:pPr lvl="2">
              <a:lnSpc>
                <a:spcPct val="120000"/>
              </a:lnSpc>
              <a:spcBef>
                <a:spcPts val="1200"/>
              </a:spcBef>
            </a:pPr>
            <a:r>
              <a:rPr lang="en-US" altLang="en-US" sz="1900" dirty="0"/>
              <a:t>Hospital inpatients referred to hospice who are not eligible for GIP care can be enrolled after hospital discharge</a:t>
            </a:r>
          </a:p>
          <a:p>
            <a:pPr lvl="2">
              <a:lnSpc>
                <a:spcPct val="120000"/>
              </a:lnSpc>
              <a:spcBef>
                <a:spcPts val="1200"/>
              </a:spcBef>
            </a:pPr>
            <a:r>
              <a:rPr lang="en-US" sz="1900" dirty="0"/>
              <a:t>The Hospice is responsible for the patient and collaborates directly with facility staff during the entire GIP admission </a:t>
            </a:r>
          </a:p>
          <a:p>
            <a:pPr lvl="3"/>
            <a:r>
              <a:rPr lang="en-US" sz="1900" dirty="0"/>
              <a:t>Daily coordination between inpatient facility and hospice interdisciplinary team members </a:t>
            </a:r>
          </a:p>
          <a:p>
            <a:pPr lvl="3"/>
            <a:r>
              <a:rPr lang="en-US" sz="1900" dirty="0"/>
              <a:t>Daily visits by hospice staff </a:t>
            </a:r>
          </a:p>
          <a:p>
            <a:pPr lvl="3"/>
            <a:r>
              <a:rPr lang="en-US" sz="1900" dirty="0"/>
              <a:t>Daily documentation to support continued GIP admission </a:t>
            </a:r>
          </a:p>
          <a:p>
            <a:pPr lvl="2">
              <a:lnSpc>
                <a:spcPct val="120000"/>
              </a:lnSpc>
              <a:spcBef>
                <a:spcPts val="1200"/>
              </a:spcBef>
            </a:pPr>
            <a:endParaRPr lang="en-US" altLang="en-US" dirty="0"/>
          </a:p>
        </p:txBody>
      </p:sp>
    </p:spTree>
    <p:custDataLst>
      <p:tags r:id="rId1"/>
    </p:custDataLst>
    <p:extLst>
      <p:ext uri="{BB962C8B-B14F-4D97-AF65-F5344CB8AC3E}">
        <p14:creationId xmlns:p14="http://schemas.microsoft.com/office/powerpoint/2010/main" val="21991317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4A9E-48DF-4BD9-400F-4CC48CA9810A}"/>
              </a:ext>
            </a:extLst>
          </p:cNvPr>
          <p:cNvSpPr>
            <a:spLocks noGrp="1"/>
          </p:cNvSpPr>
          <p:nvPr>
            <p:ph type="title"/>
          </p:nvPr>
        </p:nvSpPr>
        <p:spPr>
          <a:xfrm>
            <a:off x="546265" y="127000"/>
            <a:ext cx="11079678" cy="736600"/>
          </a:xfrm>
        </p:spPr>
        <p:txBody>
          <a:bodyPr>
            <a:normAutofit fontScale="90000"/>
          </a:bodyPr>
          <a:lstStyle/>
          <a:p>
            <a:r>
              <a:rPr lang="en-US" sz="3100" dirty="0">
                <a:solidFill>
                  <a:schemeClr val="accent1">
                    <a:lumMod val="75000"/>
                  </a:schemeClr>
                </a:solidFill>
                <a:latin typeface="+mn-lt"/>
              </a:rPr>
              <a:t>MJHS General Inpatient Level of Care Locations</a:t>
            </a:r>
            <a:br>
              <a:rPr lang="en-US" sz="2800" dirty="0">
                <a:solidFill>
                  <a:schemeClr val="accent1">
                    <a:lumMod val="75000"/>
                  </a:schemeClr>
                </a:solidFill>
                <a:latin typeface="+mn-lt"/>
              </a:rPr>
            </a:br>
            <a:endParaRPr lang="en-US" sz="2800"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4A6384D0-34D0-0E1D-6B15-6B1449FD7E6D}"/>
              </a:ext>
            </a:extLst>
          </p:cNvPr>
          <p:cNvSpPr>
            <a:spLocks noGrp="1"/>
          </p:cNvSpPr>
          <p:nvPr>
            <p:ph idx="1"/>
          </p:nvPr>
        </p:nvSpPr>
        <p:spPr>
          <a:xfrm>
            <a:off x="556161" y="1077177"/>
            <a:ext cx="11079678" cy="4703646"/>
          </a:xfrm>
        </p:spPr>
        <p:txBody>
          <a:bodyPr>
            <a:normAutofit/>
          </a:bodyPr>
          <a:lstStyle/>
          <a:p>
            <a:r>
              <a:rPr lang="en-US" sz="2400" dirty="0">
                <a:latin typeface="+mn-lt"/>
              </a:rPr>
              <a:t>Mount Sinai (West, Morningside, Beth Israel, Brooklyn)</a:t>
            </a:r>
          </a:p>
          <a:p>
            <a:r>
              <a:rPr lang="en-US" sz="2400" dirty="0">
                <a:latin typeface="+mn-lt"/>
              </a:rPr>
              <a:t>NYU Langone (Tisch, Kimmel, Orthopedic, Long Island)</a:t>
            </a:r>
          </a:p>
          <a:p>
            <a:r>
              <a:rPr lang="en-US" sz="2400" dirty="0" err="1">
                <a:latin typeface="+mn-lt"/>
              </a:rPr>
              <a:t>NewYork</a:t>
            </a:r>
            <a:r>
              <a:rPr lang="en-US" sz="2400" dirty="0">
                <a:latin typeface="+mn-lt"/>
              </a:rPr>
              <a:t>-Presbyterian (Methodist, Queens)</a:t>
            </a:r>
          </a:p>
          <a:p>
            <a:r>
              <a:rPr lang="en-US" sz="2400" dirty="0">
                <a:latin typeface="+mn-lt"/>
              </a:rPr>
              <a:t>Montefiore (Moses, Wakefield, Einstein)</a:t>
            </a:r>
          </a:p>
          <a:p>
            <a:r>
              <a:rPr lang="en-US" sz="2400" dirty="0">
                <a:latin typeface="+mn-lt"/>
              </a:rPr>
              <a:t>Maimonides Medical Center</a:t>
            </a:r>
          </a:p>
          <a:p>
            <a:r>
              <a:rPr lang="en-US" sz="2400" dirty="0">
                <a:latin typeface="+mn-lt"/>
              </a:rPr>
              <a:t>Lenox Hill Hospital</a:t>
            </a:r>
          </a:p>
          <a:p>
            <a:r>
              <a:rPr lang="en-US" sz="2400" dirty="0">
                <a:latin typeface="+mn-lt"/>
              </a:rPr>
              <a:t>Jamaica Hospital</a:t>
            </a:r>
          </a:p>
          <a:p>
            <a:r>
              <a:rPr lang="en-US" sz="2400" dirty="0">
                <a:latin typeface="+mn-lt"/>
              </a:rPr>
              <a:t>Flushing Hospital</a:t>
            </a:r>
          </a:p>
          <a:p>
            <a:r>
              <a:rPr lang="en-US" sz="2400" dirty="0">
                <a:latin typeface="+mn-lt"/>
              </a:rPr>
              <a:t>Beach Terrace Care Center</a:t>
            </a:r>
          </a:p>
          <a:p>
            <a:r>
              <a:rPr lang="en-US" sz="2400" dirty="0">
                <a:latin typeface="+mn-lt"/>
              </a:rPr>
              <a:t>The Amsterdam at Harborside</a:t>
            </a:r>
          </a:p>
        </p:txBody>
      </p:sp>
    </p:spTree>
    <p:extLst>
      <p:ext uri="{BB962C8B-B14F-4D97-AF65-F5344CB8AC3E}">
        <p14:creationId xmlns:p14="http://schemas.microsoft.com/office/powerpoint/2010/main" val="102679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397782-9D82-1DB3-2F1A-B8016197F975}"/>
              </a:ext>
            </a:extLst>
          </p:cNvPr>
          <p:cNvSpPr>
            <a:spLocks noGrp="1"/>
          </p:cNvSpPr>
          <p:nvPr>
            <p:ph type="title"/>
          </p:nvPr>
        </p:nvSpPr>
        <p:spPr>
          <a:xfrm>
            <a:off x="553192" y="95045"/>
            <a:ext cx="10515600" cy="1738148"/>
          </a:xfrm>
        </p:spPr>
        <p:txBody>
          <a:bodyPr vert="horz" lIns="91440" tIns="45720" rIns="91440" bIns="45720" rtlCol="0" anchor="t">
            <a:normAutofit/>
          </a:bodyPr>
          <a:lstStyle/>
          <a:p>
            <a:r>
              <a:rPr lang="en-US" sz="2400" dirty="0">
                <a:solidFill>
                  <a:schemeClr val="accent5">
                    <a:lumMod val="50000"/>
                  </a:schemeClr>
                </a:solidFill>
              </a:rPr>
              <a:t>Collaborative Approach to Hospice Clinical Support &amp; Care</a:t>
            </a:r>
            <a:br>
              <a:rPr lang="en-US" sz="2800" dirty="0">
                <a:solidFill>
                  <a:schemeClr val="accent5">
                    <a:lumMod val="50000"/>
                  </a:schemeClr>
                </a:solidFill>
              </a:rPr>
            </a:br>
            <a:endParaRPr lang="en-US" sz="2800" dirty="0">
              <a:solidFill>
                <a:schemeClr val="accent5">
                  <a:lumMod val="50000"/>
                </a:schemeClr>
              </a:solidFill>
            </a:endParaRPr>
          </a:p>
        </p:txBody>
      </p:sp>
      <p:sp>
        <p:nvSpPr>
          <p:cNvPr id="2" name="Oval 1">
            <a:extLst>
              <a:ext uri="{FF2B5EF4-FFF2-40B4-BE49-F238E27FC236}">
                <a16:creationId xmlns:a16="http://schemas.microsoft.com/office/drawing/2014/main" id="{1132B129-13F1-F9AC-0BD0-70CC7BCD81A9}"/>
              </a:ext>
            </a:extLst>
          </p:cNvPr>
          <p:cNvSpPr/>
          <p:nvPr/>
        </p:nvSpPr>
        <p:spPr>
          <a:xfrm>
            <a:off x="4538444" y="2508302"/>
            <a:ext cx="2894202" cy="14047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Hospice Clinical Support for Patients &amp; Families</a:t>
            </a:r>
          </a:p>
        </p:txBody>
      </p:sp>
      <p:sp>
        <p:nvSpPr>
          <p:cNvPr id="3" name="Rectangle: Rounded Corners 2">
            <a:extLst>
              <a:ext uri="{FF2B5EF4-FFF2-40B4-BE49-F238E27FC236}">
                <a16:creationId xmlns:a16="http://schemas.microsoft.com/office/drawing/2014/main" id="{F32CDB50-BA67-8E2F-3A28-1973A5289A0B}"/>
              </a:ext>
            </a:extLst>
          </p:cNvPr>
          <p:cNvSpPr/>
          <p:nvPr/>
        </p:nvSpPr>
        <p:spPr>
          <a:xfrm>
            <a:off x="8011611" y="4004586"/>
            <a:ext cx="3651639" cy="22569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RN Case Manager </a:t>
            </a:r>
            <a:r>
              <a:rPr lang="en-US" sz="1400" dirty="0">
                <a:solidFill>
                  <a:schemeClr val="tx1"/>
                </a:solidFill>
              </a:rPr>
              <a:t>will establish initial plan of care with primary Attending, patient/family and the hospital and hospice IDT. RNCM will ensure communication with the Attending and update plan of care . RNCM and Social Worker will be primary points of contact for patient/family and for the medical providers.</a:t>
            </a:r>
          </a:p>
        </p:txBody>
      </p:sp>
      <p:sp>
        <p:nvSpPr>
          <p:cNvPr id="7" name="Rectangle: Rounded Corners 6">
            <a:extLst>
              <a:ext uri="{FF2B5EF4-FFF2-40B4-BE49-F238E27FC236}">
                <a16:creationId xmlns:a16="http://schemas.microsoft.com/office/drawing/2014/main" id="{B6931DCE-20C7-3A39-BD30-A54B7B3ECD51}"/>
              </a:ext>
            </a:extLst>
          </p:cNvPr>
          <p:cNvSpPr/>
          <p:nvPr/>
        </p:nvSpPr>
        <p:spPr>
          <a:xfrm>
            <a:off x="4180390" y="4734482"/>
            <a:ext cx="3419059" cy="1738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Social Worker </a:t>
            </a:r>
            <a:r>
              <a:rPr lang="en-US" sz="1400" dirty="0">
                <a:solidFill>
                  <a:schemeClr val="tx1"/>
                </a:solidFill>
              </a:rPr>
              <a:t>will collaborate with patient/family, provide emotional and therapeutic support, assist with funeral arrangements, coordinate transfer plans (if needed) and assess eligibility for  entitlements. </a:t>
            </a:r>
          </a:p>
        </p:txBody>
      </p:sp>
      <p:sp>
        <p:nvSpPr>
          <p:cNvPr id="8" name="Rectangle: Rounded Corners 7">
            <a:extLst>
              <a:ext uri="{FF2B5EF4-FFF2-40B4-BE49-F238E27FC236}">
                <a16:creationId xmlns:a16="http://schemas.microsoft.com/office/drawing/2014/main" id="{158B558D-D65A-A038-75A3-1C42F6B3E4BE}"/>
              </a:ext>
            </a:extLst>
          </p:cNvPr>
          <p:cNvSpPr/>
          <p:nvPr/>
        </p:nvSpPr>
        <p:spPr>
          <a:xfrm>
            <a:off x="4322764" y="696788"/>
            <a:ext cx="3688847" cy="128274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Physician </a:t>
            </a:r>
            <a:r>
              <a:rPr lang="en-US" sz="1400" dirty="0">
                <a:solidFill>
                  <a:schemeClr val="tx1"/>
                </a:solidFill>
              </a:rPr>
              <a:t>will collaborate with the Attending regarding any medical patient care issues, eligibility concerns, medication administration, or pain/symptom management.</a:t>
            </a:r>
          </a:p>
        </p:txBody>
      </p:sp>
      <p:sp>
        <p:nvSpPr>
          <p:cNvPr id="9" name="Rectangle: Rounded Corners 8">
            <a:extLst>
              <a:ext uri="{FF2B5EF4-FFF2-40B4-BE49-F238E27FC236}">
                <a16:creationId xmlns:a16="http://schemas.microsoft.com/office/drawing/2014/main" id="{B8AFCA80-295F-A746-DB76-5F1D2EB6E878}"/>
              </a:ext>
            </a:extLst>
          </p:cNvPr>
          <p:cNvSpPr/>
          <p:nvPr/>
        </p:nvSpPr>
        <p:spPr>
          <a:xfrm>
            <a:off x="731358" y="1360887"/>
            <a:ext cx="3065288" cy="124570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Team </a:t>
            </a:r>
            <a:r>
              <a:rPr lang="en-US" sz="1400" dirty="0">
                <a:solidFill>
                  <a:schemeClr val="tx1"/>
                </a:solidFill>
              </a:rPr>
              <a:t>will contact the ED Team prior to transferring a patient from the community for the hospice general inpatient level of care (GIP).</a:t>
            </a:r>
          </a:p>
        </p:txBody>
      </p:sp>
      <p:sp>
        <p:nvSpPr>
          <p:cNvPr id="10" name="Rectangle: Rounded Corners 9">
            <a:extLst>
              <a:ext uri="{FF2B5EF4-FFF2-40B4-BE49-F238E27FC236}">
                <a16:creationId xmlns:a16="http://schemas.microsoft.com/office/drawing/2014/main" id="{A0412728-09CA-5ED3-DB5E-DF5374FBA43A}"/>
              </a:ext>
            </a:extLst>
          </p:cNvPr>
          <p:cNvSpPr/>
          <p:nvPr/>
        </p:nvSpPr>
        <p:spPr>
          <a:xfrm>
            <a:off x="340583" y="2984112"/>
            <a:ext cx="3065288" cy="110381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Patients have access to the </a:t>
            </a:r>
            <a:r>
              <a:rPr lang="en-US" sz="1400" b="1" dirty="0">
                <a:solidFill>
                  <a:schemeClr val="tx1"/>
                </a:solidFill>
              </a:rPr>
              <a:t>Hospice On-call IDT </a:t>
            </a:r>
            <a:r>
              <a:rPr lang="en-US" sz="1400" dirty="0">
                <a:solidFill>
                  <a:schemeClr val="tx1"/>
                </a:solidFill>
              </a:rPr>
              <a:t>after hours and on weekends and holidays to assess and address patient/family care issues</a:t>
            </a:r>
            <a:r>
              <a:rPr lang="en-US" sz="1400" b="1" dirty="0">
                <a:solidFill>
                  <a:schemeClr val="tx1"/>
                </a:solidFill>
              </a:rPr>
              <a:t>.</a:t>
            </a:r>
            <a:endParaRPr lang="en-US" sz="1400" dirty="0">
              <a:solidFill>
                <a:schemeClr val="tx1"/>
              </a:solidFill>
            </a:endParaRPr>
          </a:p>
        </p:txBody>
      </p:sp>
      <p:sp>
        <p:nvSpPr>
          <p:cNvPr id="47" name="Rectangle: Rounded Corners 46">
            <a:extLst>
              <a:ext uri="{FF2B5EF4-FFF2-40B4-BE49-F238E27FC236}">
                <a16:creationId xmlns:a16="http://schemas.microsoft.com/office/drawing/2014/main" id="{3BA185F9-23C0-982D-44D4-B8ACC1A0E635}"/>
              </a:ext>
            </a:extLst>
          </p:cNvPr>
          <p:cNvSpPr/>
          <p:nvPr/>
        </p:nvSpPr>
        <p:spPr>
          <a:xfrm>
            <a:off x="8334100" y="1639228"/>
            <a:ext cx="3688847" cy="1738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Care Planner RN </a:t>
            </a:r>
            <a:r>
              <a:rPr lang="en-US" sz="1400" dirty="0">
                <a:solidFill>
                  <a:schemeClr val="tx1"/>
                </a:solidFill>
              </a:rPr>
              <a:t>will evaluate patient, review clinicals and confirm eligibility with Hospice physician, explain the benefit to patient/family, complete required documentation, verify insurance coverage and coordinate admission to hospice. </a:t>
            </a:r>
          </a:p>
        </p:txBody>
      </p:sp>
      <p:sp>
        <p:nvSpPr>
          <p:cNvPr id="48" name="Rectangle: Rounded Corners 47">
            <a:extLst>
              <a:ext uri="{FF2B5EF4-FFF2-40B4-BE49-F238E27FC236}">
                <a16:creationId xmlns:a16="http://schemas.microsoft.com/office/drawing/2014/main" id="{B63F1494-9560-BEC0-5AF9-ED7322177E97}"/>
              </a:ext>
            </a:extLst>
          </p:cNvPr>
          <p:cNvSpPr/>
          <p:nvPr/>
        </p:nvSpPr>
        <p:spPr>
          <a:xfrm>
            <a:off x="451862" y="4588778"/>
            <a:ext cx="3316365" cy="16727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Hospice Chaplain </a:t>
            </a:r>
            <a:r>
              <a:rPr lang="en-US" sz="1400" dirty="0">
                <a:solidFill>
                  <a:schemeClr val="tx1"/>
                </a:solidFill>
              </a:rPr>
              <a:t>will address spiritual needs and existential concerns, participates in funeral planning and coordination of bereavement support. Chaplain will also collaborate with community clergy.</a:t>
            </a:r>
          </a:p>
        </p:txBody>
      </p:sp>
      <p:cxnSp>
        <p:nvCxnSpPr>
          <p:cNvPr id="50" name="Straight Connector 49">
            <a:extLst>
              <a:ext uri="{FF2B5EF4-FFF2-40B4-BE49-F238E27FC236}">
                <a16:creationId xmlns:a16="http://schemas.microsoft.com/office/drawing/2014/main" id="{B86DDBAC-C431-CB9B-BB01-C52D0C1269BF}"/>
              </a:ext>
            </a:extLst>
          </p:cNvPr>
          <p:cNvCxnSpPr>
            <a:cxnSpLocks/>
            <a:stCxn id="2" idx="0"/>
          </p:cNvCxnSpPr>
          <p:nvPr/>
        </p:nvCxnSpPr>
        <p:spPr>
          <a:xfrm flipH="1" flipV="1">
            <a:off x="5974551" y="1978897"/>
            <a:ext cx="10994" cy="52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BDE394-345A-4D0A-EC5F-159DC5948B84}"/>
              </a:ext>
            </a:extLst>
          </p:cNvPr>
          <p:cNvCxnSpPr>
            <a:stCxn id="2" idx="5"/>
          </p:cNvCxnSpPr>
          <p:nvPr/>
        </p:nvCxnSpPr>
        <p:spPr>
          <a:xfrm>
            <a:off x="7008800" y="3707315"/>
            <a:ext cx="1002811" cy="812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BFEDC0-7795-0951-381F-C1C35D5D871C}"/>
              </a:ext>
            </a:extLst>
          </p:cNvPr>
          <p:cNvCxnSpPr>
            <a:stCxn id="2" idx="4"/>
          </p:cNvCxnSpPr>
          <p:nvPr/>
        </p:nvCxnSpPr>
        <p:spPr>
          <a:xfrm>
            <a:off x="5985545" y="3913033"/>
            <a:ext cx="0" cy="821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D8D958D-C48E-4158-19F3-3780C7A5684E}"/>
              </a:ext>
            </a:extLst>
          </p:cNvPr>
          <p:cNvCxnSpPr>
            <a:stCxn id="2" idx="1"/>
          </p:cNvCxnSpPr>
          <p:nvPr/>
        </p:nvCxnSpPr>
        <p:spPr>
          <a:xfrm flipH="1" flipV="1">
            <a:off x="3796646" y="2142309"/>
            <a:ext cx="1165644" cy="571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F47878F-1452-2EF3-C0A1-30C7FD87AC50}"/>
              </a:ext>
            </a:extLst>
          </p:cNvPr>
          <p:cNvCxnSpPr>
            <a:stCxn id="2" idx="2"/>
          </p:cNvCxnSpPr>
          <p:nvPr/>
        </p:nvCxnSpPr>
        <p:spPr>
          <a:xfrm flipH="1">
            <a:off x="3405871" y="3210668"/>
            <a:ext cx="11325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41072D6-6511-A42C-EACC-49732390CA83}"/>
              </a:ext>
            </a:extLst>
          </p:cNvPr>
          <p:cNvCxnSpPr>
            <a:stCxn id="2" idx="3"/>
          </p:cNvCxnSpPr>
          <p:nvPr/>
        </p:nvCxnSpPr>
        <p:spPr>
          <a:xfrm flipH="1">
            <a:off x="3405871" y="3707315"/>
            <a:ext cx="1556419" cy="881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84FC62C-DEA2-AB19-560F-C394A2230FC4}"/>
              </a:ext>
            </a:extLst>
          </p:cNvPr>
          <p:cNvCxnSpPr>
            <a:stCxn id="2" idx="6"/>
          </p:cNvCxnSpPr>
          <p:nvPr/>
        </p:nvCxnSpPr>
        <p:spPr>
          <a:xfrm flipV="1">
            <a:off x="7432646" y="3210667"/>
            <a:ext cx="901454"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2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CD74-3F57-1E78-278E-B3919360F4C3}"/>
              </a:ext>
            </a:extLst>
          </p:cNvPr>
          <p:cNvSpPr>
            <a:spLocks noGrp="1"/>
          </p:cNvSpPr>
          <p:nvPr>
            <p:ph type="title"/>
          </p:nvPr>
        </p:nvSpPr>
        <p:spPr>
          <a:xfrm>
            <a:off x="556161" y="111022"/>
            <a:ext cx="11079678" cy="570015"/>
          </a:xfrm>
        </p:spPr>
        <p:txBody>
          <a:bodyPr>
            <a:normAutofit/>
          </a:bodyPr>
          <a:lstStyle/>
          <a:p>
            <a:r>
              <a:rPr lang="en-US" sz="2800" dirty="0">
                <a:solidFill>
                  <a:schemeClr val="accent1">
                    <a:lumMod val="75000"/>
                  </a:schemeClr>
                </a:solidFill>
                <a:latin typeface="+mn-lt"/>
              </a:rPr>
              <a:t>Patient/Caregiver Support</a:t>
            </a:r>
          </a:p>
        </p:txBody>
      </p:sp>
      <p:sp>
        <p:nvSpPr>
          <p:cNvPr id="3" name="Content Placeholder 2">
            <a:extLst>
              <a:ext uri="{FF2B5EF4-FFF2-40B4-BE49-F238E27FC236}">
                <a16:creationId xmlns:a16="http://schemas.microsoft.com/office/drawing/2014/main" id="{B8B495B9-9B47-E310-085A-F3B0A4F08CAD}"/>
              </a:ext>
            </a:extLst>
          </p:cNvPr>
          <p:cNvSpPr>
            <a:spLocks noGrp="1"/>
          </p:cNvSpPr>
          <p:nvPr>
            <p:ph idx="1"/>
          </p:nvPr>
        </p:nvSpPr>
        <p:spPr>
          <a:xfrm>
            <a:off x="447675" y="800875"/>
            <a:ext cx="11188164" cy="5647549"/>
          </a:xfrm>
        </p:spPr>
        <p:txBody>
          <a:bodyPr>
            <a:normAutofit fontScale="92500" lnSpcReduction="20000"/>
          </a:bodyPr>
          <a:lstStyle/>
          <a:p>
            <a:r>
              <a:rPr lang="en-US" dirty="0">
                <a:latin typeface="+mn-lt"/>
              </a:rPr>
              <a:t>Hospice IDT works with patients and families to honor their wishes to remain at home if it can be done safely</a:t>
            </a:r>
          </a:p>
          <a:p>
            <a:r>
              <a:rPr lang="en-US" dirty="0">
                <a:latin typeface="+mn-lt"/>
              </a:rPr>
              <a:t>An Aide is provided for up to 15-20 hours/week to assist with personal care, ADLs, light housekeeping and meal preparation</a:t>
            </a:r>
          </a:p>
          <a:p>
            <a:r>
              <a:rPr lang="en-US" dirty="0">
                <a:latin typeface="+mn-lt"/>
              </a:rPr>
              <a:t>RN Case Manager visits patient weekly and as needed; as the patient declines, nursing visit frequency will increase based on patient/family need</a:t>
            </a:r>
          </a:p>
          <a:p>
            <a:r>
              <a:rPr lang="en-US" dirty="0">
                <a:latin typeface="+mn-lt"/>
              </a:rPr>
              <a:t>Social Worker visits patients within the first 5 days, then 1-4 times a month (more if needed); as the patient declines, social work visit frequency will increase based on patient/family need</a:t>
            </a:r>
          </a:p>
          <a:p>
            <a:r>
              <a:rPr lang="en-US" dirty="0">
                <a:latin typeface="+mn-lt"/>
              </a:rPr>
              <a:t>Pastoral Care Coordinators, Creative Arts Therapists, and Volunteers are available to provide additional support</a:t>
            </a:r>
          </a:p>
          <a:p>
            <a:r>
              <a:rPr lang="en-US" dirty="0">
                <a:latin typeface="+mn-lt"/>
              </a:rPr>
              <a:t>Hospice Physicians are Palliative Care, Board-Certified; they oversee the plan of care through the hospice IDT and make visits to patients as needed</a:t>
            </a:r>
          </a:p>
          <a:p>
            <a:r>
              <a:rPr lang="en-US" dirty="0">
                <a:latin typeface="+mn-lt"/>
              </a:rPr>
              <a:t>24/7 on-call support from a team of physicians/NPs, RNs, social workers, and chaplaincy for telephonic or in-person support</a:t>
            </a:r>
          </a:p>
          <a:p>
            <a:r>
              <a:rPr lang="en-US" dirty="0">
                <a:latin typeface="+mn-lt"/>
              </a:rPr>
              <a:t>We offer pre-bereavement support for caregivers and individuals, group therapy, and an online resource center</a:t>
            </a:r>
          </a:p>
          <a:p>
            <a:r>
              <a:rPr lang="en-US" dirty="0">
                <a:latin typeface="+mn-lt"/>
              </a:rPr>
              <a:t>Bereavement services are offered for 13 months, which include individual and group counseling, caregiver support program, remembrance memorial services, and outpatient referrals as needed for those who were important to the patient in their life and care.</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98220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58038"/>
            <a:ext cx="7823498" cy="748146"/>
          </a:xfrm>
        </p:spPr>
        <p:txBody>
          <a:bodyPr>
            <a:normAutofit/>
          </a:bodyPr>
          <a:lstStyle/>
          <a:p>
            <a:r>
              <a:rPr lang="en-US" sz="2400" dirty="0"/>
              <a:t>LTC Facility Responsibilities</a:t>
            </a:r>
          </a:p>
        </p:txBody>
      </p:sp>
      <p:sp>
        <p:nvSpPr>
          <p:cNvPr id="3" name="Content Placeholder 2"/>
          <p:cNvSpPr>
            <a:spLocks noGrp="1"/>
          </p:cNvSpPr>
          <p:nvPr>
            <p:ph idx="1"/>
          </p:nvPr>
        </p:nvSpPr>
        <p:spPr>
          <a:xfrm>
            <a:off x="185737" y="790576"/>
            <a:ext cx="11563351" cy="5724524"/>
          </a:xfrm>
        </p:spPr>
        <p:txBody>
          <a:bodyPr>
            <a:normAutofit fontScale="55000" lnSpcReduction="20000"/>
          </a:bodyPr>
          <a:lstStyle/>
          <a:p>
            <a:pPr>
              <a:lnSpc>
                <a:spcPct val="120000"/>
              </a:lnSpc>
              <a:spcBef>
                <a:spcPts val="600"/>
              </a:spcBef>
            </a:pPr>
            <a:r>
              <a:rPr lang="en-US" sz="4400" b="1" dirty="0"/>
              <a:t>Long-term Care Facility Care Provision &amp; Coordination </a:t>
            </a:r>
          </a:p>
          <a:p>
            <a:pPr lvl="1">
              <a:lnSpc>
                <a:spcPct val="120000"/>
              </a:lnSpc>
              <a:spcBef>
                <a:spcPts val="600"/>
              </a:spcBef>
            </a:pPr>
            <a:r>
              <a:rPr lang="en-US" sz="3800" dirty="0"/>
              <a:t>Required for regulatory compliance, clinical, operational, and financial responsibilities between the facility and hospice are established in a contract; routine Quality Service Review meetings help monitor performance and expectations</a:t>
            </a:r>
          </a:p>
          <a:p>
            <a:pPr lvl="1">
              <a:lnSpc>
                <a:spcPct val="120000"/>
              </a:lnSpc>
              <a:spcBef>
                <a:spcPts val="600"/>
              </a:spcBef>
            </a:pPr>
            <a:r>
              <a:rPr lang="en-US" sz="3800" dirty="0"/>
              <a:t>All facility staff should be aware of hospice enrollment and understand the hospice plan of care</a:t>
            </a:r>
          </a:p>
          <a:p>
            <a:pPr lvl="1">
              <a:lnSpc>
                <a:spcPct val="120000"/>
              </a:lnSpc>
              <a:spcBef>
                <a:spcPts val="600"/>
              </a:spcBef>
            </a:pPr>
            <a:r>
              <a:rPr lang="en-US" sz="3800" dirty="0"/>
              <a:t>Facility staff should frequently communicate with hospice staff to ensure:</a:t>
            </a:r>
          </a:p>
          <a:p>
            <a:pPr lvl="2">
              <a:lnSpc>
                <a:spcPct val="120000"/>
              </a:lnSpc>
              <a:spcBef>
                <a:spcPts val="600"/>
              </a:spcBef>
            </a:pPr>
            <a:r>
              <a:rPr lang="en-US" sz="3300" dirty="0"/>
              <a:t>Assessments, treatments, and services are consistent with the hospice plan of care</a:t>
            </a:r>
          </a:p>
          <a:p>
            <a:pPr lvl="2">
              <a:lnSpc>
                <a:spcPct val="120000"/>
              </a:lnSpc>
              <a:spcBef>
                <a:spcPts val="600"/>
              </a:spcBef>
            </a:pPr>
            <a:r>
              <a:rPr lang="en-US" sz="3300" dirty="0"/>
              <a:t>Coordination of care, especially when changes of condition occur, is ongoing with appropriate hand-offs, documentation, and joint-participation in comprehensive care plan meetings</a:t>
            </a:r>
          </a:p>
          <a:p>
            <a:pPr lvl="1">
              <a:lnSpc>
                <a:spcPct val="120000"/>
              </a:lnSpc>
              <a:spcBef>
                <a:spcPts val="600"/>
              </a:spcBef>
            </a:pPr>
            <a:r>
              <a:rPr lang="en-US" sz="3800" b="1" dirty="0"/>
              <a:t>Attending Medical Providers </a:t>
            </a:r>
            <a:r>
              <a:rPr lang="en-US" sz="3800" dirty="0"/>
              <a:t>and</a:t>
            </a:r>
            <a:r>
              <a:rPr lang="en-US" sz="3800" b="1" dirty="0"/>
              <a:t> Nursing Departments </a:t>
            </a:r>
            <a:r>
              <a:rPr lang="en-US" sz="3800" dirty="0"/>
              <a:t>play a key role with ensuring coordination with hospice and compliance with regulations</a:t>
            </a:r>
          </a:p>
          <a:p>
            <a:pPr lvl="1">
              <a:lnSpc>
                <a:spcPct val="120000"/>
              </a:lnSpc>
              <a:spcBef>
                <a:spcPts val="600"/>
              </a:spcBef>
            </a:pPr>
            <a:r>
              <a:rPr lang="en-US" sz="3800" dirty="0"/>
              <a:t>For nursing home residents to access hospice, there must be a secondary payer for room and board within the facility (private pay, Medicaid/MLTC/MMC, certain LTC policies)</a:t>
            </a:r>
          </a:p>
        </p:txBody>
      </p:sp>
    </p:spTree>
    <p:extLst>
      <p:ext uri="{BB962C8B-B14F-4D97-AF65-F5344CB8AC3E}">
        <p14:creationId xmlns:p14="http://schemas.microsoft.com/office/powerpoint/2010/main" val="193987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8515-A1CA-EF39-941C-18728E5AD9A8}"/>
              </a:ext>
            </a:extLst>
          </p:cNvPr>
          <p:cNvSpPr>
            <a:spLocks noGrp="1"/>
          </p:cNvSpPr>
          <p:nvPr>
            <p:ph type="title"/>
          </p:nvPr>
        </p:nvSpPr>
        <p:spPr>
          <a:xfrm>
            <a:off x="546265" y="100584"/>
            <a:ext cx="11079678" cy="1039447"/>
          </a:xfrm>
        </p:spPr>
        <p:txBody>
          <a:bodyPr>
            <a:normAutofit/>
          </a:bodyPr>
          <a:lstStyle/>
          <a:p>
            <a:r>
              <a:rPr lang="en-US" sz="2800" dirty="0">
                <a:solidFill>
                  <a:schemeClr val="accent5">
                    <a:lumMod val="50000"/>
                  </a:schemeClr>
                </a:solidFill>
                <a:latin typeface="+mn-lt"/>
              </a:rPr>
              <a:t>MJHS Education Resources</a:t>
            </a:r>
          </a:p>
        </p:txBody>
      </p:sp>
      <p:sp>
        <p:nvSpPr>
          <p:cNvPr id="3" name="Content Placeholder 2">
            <a:extLst>
              <a:ext uri="{FF2B5EF4-FFF2-40B4-BE49-F238E27FC236}">
                <a16:creationId xmlns:a16="http://schemas.microsoft.com/office/drawing/2014/main" id="{EDE273A9-CA8B-8CC3-23EB-8F96DA218A94}"/>
              </a:ext>
            </a:extLst>
          </p:cNvPr>
          <p:cNvSpPr>
            <a:spLocks noGrp="1"/>
          </p:cNvSpPr>
          <p:nvPr>
            <p:ph idx="1"/>
          </p:nvPr>
        </p:nvSpPr>
        <p:spPr>
          <a:xfrm>
            <a:off x="546265" y="914400"/>
            <a:ext cx="11079678" cy="5514975"/>
          </a:xfrm>
        </p:spPr>
        <p:txBody>
          <a:bodyPr>
            <a:normAutofit/>
          </a:bodyPr>
          <a:lstStyle/>
          <a:p>
            <a:r>
              <a:rPr lang="en-US" dirty="0">
                <a:latin typeface="+mn-lt"/>
              </a:rPr>
              <a:t>MJHS collaborates with hospital and facility partners to ensure appropriate training for all staff members jointly caring for hospice patients </a:t>
            </a:r>
          </a:p>
          <a:p>
            <a:pPr lvl="1"/>
            <a:r>
              <a:rPr lang="en-US" dirty="0">
                <a:latin typeface="+mn-lt"/>
              </a:rPr>
              <a:t>MJHS Hospice is closely aligned with the academic member of the MJHS Health System, the </a:t>
            </a:r>
            <a:r>
              <a:rPr lang="en-US" b="1" dirty="0">
                <a:latin typeface="+mn-lt"/>
              </a:rPr>
              <a:t>MJHS Institute for Innovation in Palliative Care</a:t>
            </a:r>
            <a:r>
              <a:rPr lang="en-US" dirty="0">
                <a:latin typeface="+mn-lt"/>
              </a:rPr>
              <a:t>, which oversees:</a:t>
            </a:r>
          </a:p>
          <a:p>
            <a:pPr lvl="2"/>
            <a:r>
              <a:rPr lang="en-US" dirty="0">
                <a:latin typeface="+mn-lt"/>
              </a:rPr>
              <a:t>Training </a:t>
            </a:r>
            <a:r>
              <a:rPr lang="en-US" dirty="0">
                <a:effectLst/>
                <a:latin typeface="+mn-lt"/>
                <a:ea typeface="Cambria" panose="02040503050406030204" pitchFamily="18" charset="0"/>
                <a:cs typeface="Times New Roman" panose="02020603050405020304" pitchFamily="18" charset="0"/>
              </a:rPr>
              <a:t>for hospice partners, with CE/CME and non-CE/CME programs for physicians, nurse practitioners, case managers, and social workers</a:t>
            </a:r>
          </a:p>
          <a:p>
            <a:pPr lvl="2"/>
            <a:r>
              <a:rPr lang="en-US" dirty="0">
                <a:latin typeface="+mn-lt"/>
                <a:ea typeface="Cambria" panose="02040503050406030204" pitchFamily="18" charset="0"/>
                <a:cs typeface="Times New Roman" panose="02020603050405020304" pitchFamily="18" charset="0"/>
              </a:rPr>
              <a:t>An </a:t>
            </a:r>
            <a:r>
              <a:rPr lang="en-US" dirty="0">
                <a:effectLst/>
                <a:latin typeface="+mn-lt"/>
                <a:ea typeface="Cambria" panose="02040503050406030204" pitchFamily="18" charset="0"/>
                <a:cs typeface="Times New Roman" panose="02020603050405020304" pitchFamily="18" charset="0"/>
              </a:rPr>
              <a:t>ACGME-accredited physician Fellowship, sponsored by the Albert Einstein College of Medicine—with a new affiliation agreement with NewYork-Presbyterian  </a:t>
            </a:r>
          </a:p>
          <a:p>
            <a:pPr lvl="2"/>
            <a:r>
              <a:rPr lang="en-US" dirty="0">
                <a:latin typeface="+mn-lt"/>
                <a:ea typeface="Cambria" panose="02040503050406030204" pitchFamily="18" charset="0"/>
                <a:cs typeface="Times New Roman" panose="02020603050405020304" pitchFamily="18" charset="0"/>
              </a:rPr>
              <a:t>A </a:t>
            </a:r>
            <a:r>
              <a:rPr lang="en-US" dirty="0">
                <a:effectLst/>
                <a:latin typeface="+mn-lt"/>
                <a:ea typeface="Cambria" panose="02040503050406030204" pitchFamily="18" charset="0"/>
                <a:cs typeface="Times New Roman" panose="02020603050405020304" pitchFamily="18" charset="0"/>
              </a:rPr>
              <a:t>research program supported by NIH and Foundation grants</a:t>
            </a:r>
          </a:p>
          <a:p>
            <a:pPr lvl="2"/>
            <a:r>
              <a:rPr lang="en-US" dirty="0">
                <a:latin typeface="+mn-lt"/>
                <a:ea typeface="Cambria" panose="02040503050406030204" pitchFamily="18" charset="0"/>
                <a:cs typeface="Times New Roman" panose="02020603050405020304" pitchFamily="18" charset="0"/>
              </a:rPr>
              <a:t>A </a:t>
            </a:r>
            <a:r>
              <a:rPr lang="en-US" dirty="0">
                <a:effectLst/>
                <a:latin typeface="+mn-lt"/>
                <a:ea typeface="Cambria" panose="02040503050406030204" pitchFamily="18" charset="0"/>
                <a:cs typeface="Times New Roman" panose="02020603050405020304" pitchFamily="18" charset="0"/>
              </a:rPr>
              <a:t>large CE/CME E-learning program for clinicians in multiple disciplines </a:t>
            </a:r>
          </a:p>
          <a:p>
            <a:pPr lvl="1"/>
            <a:endParaRPr lang="en-US" dirty="0"/>
          </a:p>
        </p:txBody>
      </p:sp>
    </p:spTree>
    <p:extLst>
      <p:ext uri="{BB962C8B-B14F-4D97-AF65-F5344CB8AC3E}">
        <p14:creationId xmlns:p14="http://schemas.microsoft.com/office/powerpoint/2010/main" val="189652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F0D208-E7F4-67B6-E073-C7481ACED20E}"/>
              </a:ext>
            </a:extLst>
          </p:cNvPr>
          <p:cNvSpPr>
            <a:spLocks noGrp="1"/>
          </p:cNvSpPr>
          <p:nvPr>
            <p:ph type="sldNum" sz="quarter" idx="10"/>
          </p:nvPr>
        </p:nvSpPr>
        <p:spPr bwMode="auto">
          <a:xfrm>
            <a:off x="9175751" y="6276975"/>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200" b="1" kern="1200">
                <a:solidFill>
                  <a:srgbClr val="1969A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500A6-FF9A-46FD-9005-6E130F74A215}" type="slidenum">
              <a:rPr lang="en-US" smtClean="0"/>
              <a:pPr/>
              <a:t>2</a:t>
            </a:fld>
            <a:endParaRPr lang="en-US" dirty="0"/>
          </a:p>
        </p:txBody>
      </p:sp>
      <p:sp>
        <p:nvSpPr>
          <p:cNvPr id="4" name="Title 3">
            <a:extLst>
              <a:ext uri="{FF2B5EF4-FFF2-40B4-BE49-F238E27FC236}">
                <a16:creationId xmlns:a16="http://schemas.microsoft.com/office/drawing/2014/main" id="{B2A1D8DC-F154-53D8-EF97-7DDE8E7B0230}"/>
              </a:ext>
            </a:extLst>
          </p:cNvPr>
          <p:cNvSpPr>
            <a:spLocks noGrp="1"/>
          </p:cNvSpPr>
          <p:nvPr>
            <p:ph type="title"/>
          </p:nvPr>
        </p:nvSpPr>
        <p:spPr>
          <a:xfrm>
            <a:off x="452166" y="39088"/>
            <a:ext cx="10363200" cy="423104"/>
          </a:xfrm>
        </p:spPr>
        <p:txBody>
          <a:bodyPr vert="horz" lIns="91440" tIns="45720" rIns="91440" bIns="45720" rtlCol="0" anchor="t">
            <a:normAutofit fontScale="90000"/>
          </a:bodyPr>
          <a:lstStyle/>
          <a:p>
            <a:r>
              <a:rPr lang="en-US" sz="2600" dirty="0">
                <a:solidFill>
                  <a:schemeClr val="accent5">
                    <a:lumMod val="50000"/>
                  </a:schemeClr>
                </a:solidFill>
                <a:latin typeface="+mn-lt"/>
              </a:rPr>
              <a:t>MJHS Hospice &amp; Palliative Care – Overview</a:t>
            </a:r>
          </a:p>
        </p:txBody>
      </p:sp>
      <p:sp>
        <p:nvSpPr>
          <p:cNvPr id="6" name="Rectangle: Rounded Corners 5">
            <a:extLst>
              <a:ext uri="{FF2B5EF4-FFF2-40B4-BE49-F238E27FC236}">
                <a16:creationId xmlns:a16="http://schemas.microsoft.com/office/drawing/2014/main" id="{8EEED156-73D7-61FA-5C20-81F5B42269AF}"/>
              </a:ext>
            </a:extLst>
          </p:cNvPr>
          <p:cNvSpPr/>
          <p:nvPr/>
        </p:nvSpPr>
        <p:spPr bwMode="auto">
          <a:xfrm>
            <a:off x="452166" y="629281"/>
            <a:ext cx="3684404" cy="4102109"/>
          </a:xfrm>
          <a:prstGeom prst="roundRect">
            <a:avLst>
              <a:gd name="adj" fmla="val 4975"/>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charset="0"/>
                <a:ea typeface="ＭＳ Ｐゴシック" charset="0"/>
              </a:rPr>
              <a:t>Who we are</a:t>
            </a:r>
          </a:p>
          <a:p>
            <a:pPr marL="0" marR="0" indent="0" algn="ctr" defTabSz="914400" rtl="0" eaLnBrk="0" fontAlgn="base" latinLnBrk="0" hangingPunct="0">
              <a:lnSpc>
                <a:spcPct val="100000"/>
              </a:lnSpc>
              <a:spcBef>
                <a:spcPct val="0"/>
              </a:spcBef>
              <a:spcAft>
                <a:spcPct val="0"/>
              </a:spcAft>
              <a:buClrTx/>
              <a:buSzTx/>
              <a:buFontTx/>
              <a:buNone/>
              <a:tabLst/>
            </a:pPr>
            <a:endParaRPr lang="en-US" sz="1000" b="1" i="1" dirty="0">
              <a:latin typeface="Cambria" panose="02040503050406030204" pitchFamily="18" charset="0"/>
              <a:ea typeface="Cambria" panose="02040503050406030204" pitchFamily="18" charset="0"/>
            </a:endParaRPr>
          </a:p>
          <a:p>
            <a:pPr marL="171450" indent="-111125"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rPr>
              <a:t>MJHS is t</a:t>
            </a:r>
            <a:r>
              <a:rPr lang="en-US" sz="1400" dirty="0"/>
              <a:t>he second largest not-for-profit Hospice and Palliative Care program in the region, providing care across Manhattan, Brooklyn, Queens, the Bronx and Nassau county</a:t>
            </a:r>
            <a:endParaRPr lang="en-US" sz="1400" dirty="0">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endParaRPr lang="en-US" sz="1400" dirty="0">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rPr>
              <a:t>We admit approximately 5000 patients annually</a:t>
            </a:r>
          </a:p>
          <a:p>
            <a:pPr marL="171450" indent="-171450" eaLnBrk="0" fontAlgn="base" hangingPunct="0">
              <a:spcBef>
                <a:spcPct val="0"/>
              </a:spcBef>
              <a:spcAft>
                <a:spcPct val="0"/>
              </a:spcAft>
              <a:buFont typeface="Arial" panose="020B0604020202020204" pitchFamily="34" charset="0"/>
              <a:buChar char="•"/>
            </a:pPr>
            <a:endParaRPr lang="en-US" sz="1400" baseline="30000" dirty="0">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cs typeface="Times New Roman" panose="02020603050405020304" pitchFamily="18" charset="0"/>
              </a:rPr>
              <a:t>Year-to-date, our average daily census is 766 patients</a:t>
            </a:r>
          </a:p>
          <a:p>
            <a:pPr eaLnBrk="0" fontAlgn="base" hangingPunct="0">
              <a:spcBef>
                <a:spcPct val="0"/>
              </a:spcBef>
              <a:spcAft>
                <a:spcPct val="0"/>
              </a:spcAft>
            </a:pPr>
            <a:endParaRPr lang="en-US" sz="1400" dirty="0">
              <a:ea typeface="Cambria" panose="02040503050406030204" pitchFamily="18" charset="0"/>
              <a:cs typeface="Times New Roman" panose="02020603050405020304" pitchFamily="18" charset="0"/>
            </a:endParaRPr>
          </a:p>
          <a:p>
            <a:pPr marL="171450" indent="-171450"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cs typeface="Times New Roman" panose="02020603050405020304" pitchFamily="18" charset="0"/>
              </a:rPr>
              <a:t>In 2022, our 30-day re-hospitalization rate was 2.5% according to Medicare claims data, best among hospices serving Manhattan</a:t>
            </a:r>
          </a:p>
          <a:p>
            <a:pPr marL="171450" indent="-171450" eaLnBrk="0" fontAlgn="base" hangingPunct="0">
              <a:spcBef>
                <a:spcPct val="0"/>
              </a:spcBef>
              <a:spcAft>
                <a:spcPct val="0"/>
              </a:spcAft>
              <a:buFont typeface="Arial" panose="020B0604020202020204" pitchFamily="34" charset="0"/>
              <a:buChar char="•"/>
            </a:pPr>
            <a:endParaRPr kumimoji="0" lang="en-US" sz="1400" b="0" i="0" u="none" strike="noStrike" cap="none" normalizeH="0" baseline="0" dirty="0">
              <a:ln>
                <a:noFill/>
              </a:ln>
              <a:solidFill>
                <a:schemeClr val="tx1"/>
              </a:solidFill>
              <a:effectLst/>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endParaRPr lang="en-US" sz="1400" baseline="30000" dirty="0">
              <a:latin typeface="Cambria" panose="02040503050406030204" pitchFamily="18" charset="0"/>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endParaRPr lang="en-US" sz="1400" baseline="30000" dirty="0">
              <a:latin typeface="Cambria" panose="02040503050406030204" pitchFamily="18" charset="0"/>
              <a:ea typeface="Cambria" panose="02040503050406030204" pitchFamily="18" charset="0"/>
            </a:endParaRPr>
          </a:p>
          <a:p>
            <a:pPr marL="171450" indent="-171450" eaLnBrk="0" fontAlgn="base" hangingPunct="0">
              <a:spcBef>
                <a:spcPct val="0"/>
              </a:spcBef>
              <a:spcAft>
                <a:spcPct val="0"/>
              </a:spcAf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eaLnBrk="0" fontAlgn="base" hangingPunct="0">
              <a:spcBef>
                <a:spcPct val="0"/>
              </a:spcBef>
              <a:spcAft>
                <a:spcPct val="0"/>
              </a:spcAft>
            </a:pPr>
            <a:endParaRPr lang="en-US" sz="1400" dirty="0">
              <a:latin typeface="Cambria" panose="02040503050406030204" pitchFamily="18" charset="0"/>
              <a:ea typeface="Cambria" panose="02040503050406030204" pitchFamily="18" charset="0"/>
            </a:endParaRPr>
          </a:p>
          <a:p>
            <a:pPr eaLnBrk="0" fontAlgn="base" hangingPunct="0">
              <a:spcBef>
                <a:spcPct val="0"/>
              </a:spcBef>
              <a:spcAft>
                <a:spcPct val="0"/>
              </a:spcAft>
            </a:pPr>
            <a:endParaRPr lang="en-US" sz="1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CFDDDBC-B8E9-580B-1764-6739BC5C73E7}"/>
              </a:ext>
            </a:extLst>
          </p:cNvPr>
          <p:cNvSpPr txBox="1"/>
          <p:nvPr/>
        </p:nvSpPr>
        <p:spPr>
          <a:xfrm>
            <a:off x="552659" y="5821182"/>
            <a:ext cx="7752443" cy="253916"/>
          </a:xfrm>
          <a:prstGeom prst="rect">
            <a:avLst/>
          </a:prstGeom>
          <a:noFill/>
        </p:spPr>
        <p:txBody>
          <a:bodyPr wrap="square" rtlCol="0">
            <a:spAutoFit/>
          </a:bodyPr>
          <a:lstStyle/>
          <a:p>
            <a:r>
              <a:rPr lang="en-US" sz="1050" dirty="0"/>
              <a:t>a, daily census &gt;800; b, 2.7% 30-day readmission rate, according to Medicare claims data; c, National average is 8.7 out of 10.</a:t>
            </a:r>
          </a:p>
        </p:txBody>
      </p:sp>
      <p:sp>
        <p:nvSpPr>
          <p:cNvPr id="18" name="Rectangle: Rounded Corners 17">
            <a:extLst>
              <a:ext uri="{FF2B5EF4-FFF2-40B4-BE49-F238E27FC236}">
                <a16:creationId xmlns:a16="http://schemas.microsoft.com/office/drawing/2014/main" id="{AADC64EE-5D25-4768-D97D-3DBDF1BEF2C2}"/>
              </a:ext>
            </a:extLst>
          </p:cNvPr>
          <p:cNvSpPr/>
          <p:nvPr/>
        </p:nvSpPr>
        <p:spPr bwMode="auto">
          <a:xfrm>
            <a:off x="4428880" y="615881"/>
            <a:ext cx="7559039" cy="4115510"/>
          </a:xfrm>
          <a:prstGeom prst="roundRect">
            <a:avLst>
              <a:gd name="adj" fmla="val 4975"/>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charset="0"/>
                <a:ea typeface="ＭＳ Ｐゴシック" charset="0"/>
              </a:rPr>
              <a:t>What we provide</a:t>
            </a:r>
          </a:p>
          <a:p>
            <a:pPr marL="0" marR="0" indent="0" algn="ctr" defTabSz="914400" rtl="0" eaLnBrk="0" fontAlgn="base" latinLnBrk="0" hangingPunct="0">
              <a:lnSpc>
                <a:spcPct val="100000"/>
              </a:lnSpc>
              <a:spcBef>
                <a:spcPct val="0"/>
              </a:spcBef>
              <a:spcAft>
                <a:spcPct val="0"/>
              </a:spcAft>
              <a:buClrTx/>
              <a:buSzTx/>
              <a:buFontTx/>
              <a:buNone/>
              <a:tabLst/>
            </a:pPr>
            <a:endParaRPr lang="en-US" sz="1000" b="1" i="1" dirty="0">
              <a:latin typeface="Times" charset="0"/>
              <a:ea typeface="ＭＳ Ｐゴシック" charset="0"/>
            </a:endParaRPr>
          </a:p>
          <a:p>
            <a:pPr eaLnBrk="0" fontAlgn="base" hangingPunct="0">
              <a:spcBef>
                <a:spcPct val="0"/>
              </a:spcBef>
              <a:spcAft>
                <a:spcPct val="0"/>
              </a:spcAft>
            </a:pPr>
            <a:r>
              <a:rPr lang="en-US" sz="1400" dirty="0">
                <a:ea typeface="Cambria" panose="02040503050406030204" pitchFamily="18" charset="0"/>
                <a:cs typeface="Times New Roman" panose="02020603050405020304" pitchFamily="18" charset="0"/>
              </a:rPr>
              <a:t>MJHS Hospice and Palliative Care includes:</a:t>
            </a:r>
          </a:p>
          <a:p>
            <a:pPr marL="742950" lvl="1" indent="-285750" eaLnBrk="0" fontAlgn="base" hangingPunct="0">
              <a:spcBef>
                <a:spcPct val="0"/>
              </a:spcBef>
              <a:spcAft>
                <a:spcPct val="0"/>
              </a:spcAft>
              <a:buFont typeface="Arial" panose="020B0604020202020204" pitchFamily="34" charset="0"/>
              <a:buChar char="•"/>
            </a:pPr>
            <a:r>
              <a:rPr lang="en-US" sz="1200" dirty="0">
                <a:effectLst/>
                <a:latin typeface="+mj-lt"/>
                <a:ea typeface="Cambria" panose="02040503050406030204" pitchFamily="18" charset="0"/>
                <a:cs typeface="Times New Roman" panose="02020603050405020304" pitchFamily="18" charset="0"/>
              </a:rPr>
              <a:t>7 hospice interdisciplinary teams plus a pediatric hospice team</a:t>
            </a:r>
          </a:p>
          <a:p>
            <a:pPr marL="742950" lvl="1" indent="-285750" eaLnBrk="0" fontAlgn="base" hangingPunct="0">
              <a:spcBef>
                <a:spcPct val="0"/>
              </a:spcBef>
              <a:spcAft>
                <a:spcPct val="0"/>
              </a:spcAft>
              <a:buFont typeface="Arial" panose="020B0604020202020204" pitchFamily="34" charset="0"/>
              <a:buChar char="•"/>
            </a:pPr>
            <a:r>
              <a:rPr lang="en-US" sz="1200" dirty="0">
                <a:effectLst/>
                <a:latin typeface="+mj-lt"/>
                <a:ea typeface="Cambria" panose="02040503050406030204" pitchFamily="18" charset="0"/>
                <a:cs typeface="Times New Roman" panose="02020603050405020304" pitchFamily="18" charset="0"/>
              </a:rPr>
              <a:t>Strong medical support from 13 employed hospice board-certified physicians and 4 nurse practitioners</a:t>
            </a:r>
          </a:p>
          <a:p>
            <a:pPr marL="742950" lvl="1" indent="-285750" eaLnBrk="0" fontAlgn="base" hangingPunct="0">
              <a:spcBef>
                <a:spcPct val="0"/>
              </a:spcBef>
              <a:spcAft>
                <a:spcPct val="0"/>
              </a:spcAft>
              <a:buFont typeface="Arial" panose="020B0604020202020204" pitchFamily="34" charset="0"/>
              <a:buChar char="•"/>
            </a:pPr>
            <a:r>
              <a:rPr lang="en-US" sz="1200" dirty="0">
                <a:effectLst/>
                <a:latin typeface="+mj-lt"/>
                <a:ea typeface="Cambria" panose="02040503050406030204" pitchFamily="18" charset="0"/>
                <a:cs typeface="Times New Roman" panose="02020603050405020304" pitchFamily="18" charset="0"/>
              </a:rPr>
              <a:t>Efficient eligibility review process, with rapid enrollment after referral (most same-day)</a:t>
            </a:r>
          </a:p>
          <a:p>
            <a:pPr marL="742950" lvl="1" indent="-285750" eaLnBrk="0" fontAlgn="base" hangingPunct="0">
              <a:spcBef>
                <a:spcPct val="0"/>
              </a:spcBef>
              <a:spcAft>
                <a:spcPct val="0"/>
              </a:spcAft>
              <a:buFont typeface="Arial" panose="020B0604020202020204" pitchFamily="34" charset="0"/>
              <a:buChar char="•"/>
            </a:pPr>
            <a:r>
              <a:rPr lang="en-US" sz="1200" dirty="0">
                <a:effectLst/>
                <a:latin typeface="+mj-lt"/>
                <a:ea typeface="Cambria" panose="02040503050406030204" pitchFamily="18" charset="0"/>
                <a:cs typeface="Times New Roman" panose="02020603050405020304" pitchFamily="18" charset="0"/>
              </a:rPr>
              <a:t>7 day</a:t>
            </a:r>
            <a:r>
              <a:rPr lang="en-US" sz="1200" dirty="0">
                <a:latin typeface="+mj-lt"/>
                <a:ea typeface="Cambria" panose="02040503050406030204" pitchFamily="18" charset="0"/>
                <a:cs typeface="Times New Roman" panose="02020603050405020304" pitchFamily="18" charset="0"/>
              </a:rPr>
              <a:t>s per week</a:t>
            </a:r>
            <a:r>
              <a:rPr lang="en-US" sz="1200" dirty="0">
                <a:effectLst/>
                <a:latin typeface="+mj-lt"/>
                <a:ea typeface="Cambria" panose="02040503050406030204" pitchFamily="18" charset="0"/>
                <a:cs typeface="Times New Roman" panose="02020603050405020304" pitchFamily="18" charset="0"/>
              </a:rPr>
              <a:t> eligibility review and admissions to hospice</a:t>
            </a:r>
          </a:p>
          <a:p>
            <a:pPr marL="742950" lvl="1" indent="-285750" eaLnBrk="0" fontAlgn="base" hangingPunct="0">
              <a:spcBef>
                <a:spcPct val="0"/>
              </a:spcBef>
              <a:spcAft>
                <a:spcPct val="0"/>
              </a:spcAft>
              <a:buFont typeface="Arial" panose="020B0604020202020204" pitchFamily="34" charset="0"/>
              <a:buChar char="•"/>
            </a:pPr>
            <a:r>
              <a:rPr lang="en-US" sz="1200" dirty="0">
                <a:effectLst/>
                <a:latin typeface="+mj-lt"/>
                <a:ea typeface="Cambria" panose="02040503050406030204" pitchFamily="18" charset="0"/>
                <a:cs typeface="Times New Roman" panose="02020603050405020304" pitchFamily="18" charset="0"/>
              </a:rPr>
              <a:t>24/7 on-call support, with home visits</a:t>
            </a:r>
          </a:p>
          <a:p>
            <a:pPr marL="742950" lvl="1" indent="-285750" eaLnBrk="0" fontAlgn="base" hangingPunct="0">
              <a:spcBef>
                <a:spcPct val="0"/>
              </a:spcBef>
              <a:spcAft>
                <a:spcPct val="0"/>
              </a:spcAft>
              <a:buFont typeface="Arial" panose="020B0604020202020204" pitchFamily="34" charset="0"/>
              <a:buChar char="•"/>
            </a:pPr>
            <a:r>
              <a:rPr lang="en-US" sz="1200" dirty="0">
                <a:latin typeface="+mj-lt"/>
                <a:ea typeface="Cambria" panose="02040503050406030204" pitchFamily="18" charset="0"/>
                <a:cs typeface="Times New Roman" panose="02020603050405020304" pitchFamily="18" charset="0"/>
              </a:rPr>
              <a:t>Community-based palliative care services</a:t>
            </a:r>
          </a:p>
          <a:p>
            <a:pPr lvl="1" eaLnBrk="0" fontAlgn="base" hangingPunct="0">
              <a:spcBef>
                <a:spcPct val="0"/>
              </a:spcBef>
              <a:spcAft>
                <a:spcPct val="0"/>
              </a:spcAft>
            </a:pPr>
            <a:endParaRPr lang="en-US" sz="800" dirty="0">
              <a:effectLst/>
              <a:latin typeface="+mj-lt"/>
              <a:ea typeface="Cambria" panose="020405030504060302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cs typeface="Times New Roman" panose="02020603050405020304" pitchFamily="18" charset="0"/>
              </a:rPr>
              <a:t>Most hospice patients receive Routine Home Care (RHC) </a:t>
            </a:r>
            <a:r>
              <a:rPr lang="en-US" sz="1400" dirty="0">
                <a:effectLst/>
                <a:ea typeface="Cambria" panose="02040503050406030204" pitchFamily="18" charset="0"/>
                <a:cs typeface="Times New Roman" panose="02020603050405020304" pitchFamily="18" charset="0"/>
              </a:rPr>
              <a:t>in their own homes or in one of our active 44 contracted nursing homes (total number of contracted facilities=90)</a:t>
            </a:r>
          </a:p>
          <a:p>
            <a:pPr eaLnBrk="0" fontAlgn="base" hangingPunct="0">
              <a:spcBef>
                <a:spcPct val="0"/>
              </a:spcBef>
              <a:spcAft>
                <a:spcPct val="0"/>
              </a:spcAft>
            </a:pPr>
            <a:endParaRPr lang="en-US" sz="800" dirty="0">
              <a:effectLst/>
              <a:ea typeface="Cambria" panose="020405030504060302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sz="1400" dirty="0">
                <a:ea typeface="Cambria" panose="02040503050406030204" pitchFamily="18" charset="0"/>
                <a:cs typeface="Times New Roman" panose="02020603050405020304" pitchFamily="18" charset="0"/>
              </a:rPr>
              <a:t>2-3% of our patients receive the General Inpatient Hospice (GIP) Level of Care </a:t>
            </a:r>
            <a:r>
              <a:rPr lang="en-US" sz="1400" dirty="0">
                <a:effectLst/>
                <a:ea typeface="Cambria" panose="02040503050406030204" pitchFamily="18" charset="0"/>
                <a:cs typeface="Times New Roman" panose="02020603050405020304" pitchFamily="18" charset="0"/>
              </a:rPr>
              <a:t>in one of our 20 contracted facilities</a:t>
            </a:r>
            <a:endParaRPr lang="en-US" sz="1400" dirty="0">
              <a:ea typeface="Cambria" panose="02040503050406030204" pitchFamily="18" charset="0"/>
              <a:cs typeface="Times New Roman" panose="02020603050405020304" pitchFamily="18" charset="0"/>
            </a:endParaRPr>
          </a:p>
          <a:p>
            <a:pPr eaLnBrk="0" fontAlgn="base" hangingPunct="0">
              <a:spcBef>
                <a:spcPct val="0"/>
              </a:spcBef>
              <a:spcAft>
                <a:spcPct val="0"/>
              </a:spcAft>
            </a:pPr>
            <a:endParaRPr lang="en-US" sz="800" b="1" i="1" dirty="0">
              <a:latin typeface="Calibri" panose="020F0502020204030204" pitchFamily="34" charset="0"/>
              <a:ea typeface="Cambria" panose="020405030504060302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ea typeface="Cambria" panose="02040503050406030204" pitchFamily="18" charset="0"/>
                <a:cs typeface="Calibri" panose="020F0502020204030204" pitchFamily="34" charset="0"/>
              </a:rPr>
              <a:t>Patients and families are highly satisfied with Hospice, which provides many treatments and services at no cost to the family, including:</a:t>
            </a:r>
          </a:p>
          <a:p>
            <a:pPr marL="742950" lvl="1" indent="-285750">
              <a:buFont typeface="Courier New" panose="02070309020205020404" pitchFamily="49" charset="0"/>
              <a:buChar char="o"/>
              <a:tabLst>
                <a:tab pos="457200" algn="l"/>
              </a:tabLst>
            </a:pPr>
            <a:r>
              <a:rPr lang="en-US" sz="1200" dirty="0">
                <a:latin typeface="+mj-lt"/>
                <a:ea typeface="Cambria" panose="02040503050406030204" pitchFamily="18" charset="0"/>
                <a:cs typeface="Calibri" panose="020F0502020204030204" pitchFamily="34" charset="0"/>
              </a:rPr>
              <a:t>HHA hours — based on individualized care plan, up to 15-20 hours per week</a:t>
            </a:r>
          </a:p>
          <a:p>
            <a:pPr marL="742950" lvl="1" indent="-285750">
              <a:buFont typeface="Courier New" panose="02070309020205020404" pitchFamily="49" charset="0"/>
              <a:buChar char="o"/>
              <a:tabLst>
                <a:tab pos="457200" algn="l"/>
              </a:tabLst>
            </a:pPr>
            <a:r>
              <a:rPr lang="en-US" sz="1200" dirty="0">
                <a:latin typeface="+mj-lt"/>
                <a:ea typeface="Cambria" panose="02040503050406030204" pitchFamily="18" charset="0"/>
                <a:cs typeface="Calibri" panose="020F0502020204030204" pitchFamily="34" charset="0"/>
              </a:rPr>
              <a:t>Durable medical equipment, such as hospital bed and oxygen, all medical supplies </a:t>
            </a:r>
          </a:p>
          <a:p>
            <a:pPr marL="742950" lvl="1" indent="-285750">
              <a:buFont typeface="Courier New" panose="02070309020205020404" pitchFamily="49" charset="0"/>
              <a:buChar char="o"/>
              <a:tabLst>
                <a:tab pos="457200" algn="l"/>
              </a:tabLst>
            </a:pPr>
            <a:r>
              <a:rPr lang="en-US" sz="1200" dirty="0">
                <a:latin typeface="+mj-lt"/>
                <a:ea typeface="Cambria" panose="02040503050406030204" pitchFamily="18" charset="0"/>
                <a:cs typeface="Calibri" panose="020F0502020204030204" pitchFamily="34" charset="0"/>
              </a:rPr>
              <a:t>All drugs related to hospice diagnosis</a:t>
            </a:r>
            <a:endParaRPr lang="en-US" sz="1200" dirty="0">
              <a:effectLst/>
              <a:latin typeface="+mj-lt"/>
              <a:ea typeface="Cambria" panose="02040503050406030204" pitchFamily="18" charset="0"/>
              <a:cs typeface="Times New Roman" panose="02020603050405020304" pitchFamily="18" charset="0"/>
            </a:endParaRPr>
          </a:p>
          <a:p>
            <a:pPr eaLnBrk="0" fontAlgn="base" hangingPunct="0">
              <a:spcBef>
                <a:spcPct val="0"/>
              </a:spcBef>
              <a:spcAft>
                <a:spcPct val="0"/>
              </a:spcAft>
            </a:pPr>
            <a:endParaRPr lang="en-US" sz="800" dirty="0">
              <a:effectLst/>
              <a:ea typeface="Cambria" panose="020405030504060302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endParaRPr lang="en-US" sz="1200" dirty="0">
              <a:effectLst/>
              <a:latin typeface="+mj-lt"/>
              <a:ea typeface="Cambria" panose="020405030504060302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endParaRPr lang="en-US" sz="1200" dirty="0">
              <a:effectLst/>
              <a:latin typeface="+mj-lt"/>
              <a:ea typeface="Cambria" panose="020405030504060302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endParaRPr lang="en-US" sz="1200" dirty="0">
              <a:effectLst/>
              <a:latin typeface="+mj-lt"/>
              <a:ea typeface="Cambria" panose="020405030504060302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endParaRPr lang="en-US" sz="1200" dirty="0">
              <a:effectLst/>
              <a:latin typeface="+mj-lt"/>
              <a:ea typeface="Cambria" panose="020405030504060302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endParaRPr lang="en-US" sz="1200" dirty="0">
              <a:effectLst/>
              <a:latin typeface="+mj-lt"/>
              <a:ea typeface="Cambria" panose="020405030504060302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endParaRPr lang="en-US" sz="1200" dirty="0">
              <a:latin typeface="+mj-lt"/>
              <a:ea typeface="Cambria" panose="02040503050406030204" pitchFamily="18" charset="0"/>
            </a:endParaRPr>
          </a:p>
          <a:p>
            <a:pPr eaLnBrk="0" fontAlgn="base" hangingPunct="0">
              <a:spcBef>
                <a:spcPct val="0"/>
              </a:spcBef>
              <a:spcAft>
                <a:spcPct val="0"/>
              </a:spcAft>
            </a:pPr>
            <a:endParaRPr lang="en-US" sz="105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CD6F48DA-E649-0A32-7661-24D9073E4523}"/>
              </a:ext>
            </a:extLst>
          </p:cNvPr>
          <p:cNvSpPr/>
          <p:nvPr/>
        </p:nvSpPr>
        <p:spPr bwMode="auto">
          <a:xfrm>
            <a:off x="552659" y="4821408"/>
            <a:ext cx="11391490" cy="1521820"/>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b="1" i="1" u="none" strike="noStrike" cap="none" normalizeH="0" baseline="0" dirty="0">
                <a:ln>
                  <a:noFill/>
                </a:ln>
                <a:solidFill>
                  <a:schemeClr val="tx1"/>
                </a:solidFill>
                <a:effectLst/>
                <a:latin typeface="Cambria" panose="02040503050406030204" pitchFamily="18" charset="0"/>
                <a:ea typeface="Cambria" panose="02040503050406030204" pitchFamily="18" charset="0"/>
              </a:rPr>
              <a:t>High Quality Care</a:t>
            </a:r>
          </a:p>
          <a:p>
            <a:pPr marR="0" algn="ctr" defTabSz="914400" rtl="0" eaLnBrk="0" fontAlgn="base" latinLnBrk="0" hangingPunct="0">
              <a:lnSpc>
                <a:spcPct val="100000"/>
              </a:lnSpc>
              <a:spcBef>
                <a:spcPct val="0"/>
              </a:spcBef>
              <a:spcAft>
                <a:spcPct val="0"/>
              </a:spcAft>
              <a:buClrTx/>
              <a:buSzTx/>
              <a:tabLst/>
            </a:pPr>
            <a:endParaRPr kumimoji="0" lang="en-US" sz="700" b="1" i="1"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ea typeface="Cambria" panose="02040503050406030204" pitchFamily="18" charset="0"/>
              </a:rPr>
              <a:t>MJHS Hospice and </a:t>
            </a:r>
            <a:r>
              <a:rPr lang="en-US" sz="1400" dirty="0">
                <a:ea typeface="Cambria" panose="02040503050406030204" pitchFamily="18" charset="0"/>
              </a:rPr>
              <a:t>Palliative Care is committed to quality excellence - Joint Commission Accredited</a:t>
            </a:r>
          </a:p>
          <a:p>
            <a:pPr marL="285750" indent="-285750">
              <a:spcBef>
                <a:spcPts val="0"/>
              </a:spcBef>
              <a:spcAft>
                <a:spcPts val="0"/>
              </a:spcAft>
              <a:buFont typeface="Arial" panose="020B0604020202020204" pitchFamily="34" charset="0"/>
              <a:buChar char="•"/>
            </a:pPr>
            <a:r>
              <a:rPr lang="en-US" sz="1400" dirty="0">
                <a:solidFill>
                  <a:srgbClr val="000000"/>
                </a:solidFill>
                <a:effectLst/>
                <a:ea typeface="Cambria" panose="02040503050406030204" pitchFamily="18" charset="0"/>
                <a:cs typeface="Times New Roman" panose="02020603050405020304" pitchFamily="18" charset="0"/>
              </a:rPr>
              <a:t>Robust Quality Management program – </a:t>
            </a:r>
            <a:r>
              <a:rPr lang="en-US" sz="1400" dirty="0">
                <a:solidFill>
                  <a:srgbClr val="000000"/>
                </a:solidFill>
                <a:ea typeface="Cambria" panose="02040503050406030204" pitchFamily="18" charset="0"/>
                <a:cs typeface="Times New Roman" panose="02020603050405020304" pitchFamily="18" charset="0"/>
              </a:rPr>
              <a:t>p</a:t>
            </a:r>
            <a:r>
              <a:rPr lang="en-US" sz="1400" dirty="0">
                <a:solidFill>
                  <a:srgbClr val="000000"/>
                </a:solidFill>
                <a:effectLst/>
                <a:ea typeface="Cambria" panose="02040503050406030204" pitchFamily="18" charset="0"/>
                <a:cs typeface="Times New Roman" panose="02020603050405020304" pitchFamily="18" charset="0"/>
              </a:rPr>
              <a:t>ub</a:t>
            </a:r>
            <a:r>
              <a:rPr lang="en-US" sz="1400" dirty="0">
                <a:effectLst/>
                <a:ea typeface="Cambria" panose="02040503050406030204" pitchFamily="18" charset="0"/>
                <a:cs typeface="Times New Roman" panose="02020603050405020304" pitchFamily="18" charset="0"/>
              </a:rPr>
              <a:t>licly-reported metrics equal to, or better, than other local hospices </a:t>
            </a:r>
          </a:p>
          <a:p>
            <a:pPr marL="285750" indent="-285750">
              <a:spcBef>
                <a:spcPts val="0"/>
              </a:spcBef>
              <a:spcAft>
                <a:spcPts val="0"/>
              </a:spcAft>
              <a:buFont typeface="Arial" panose="020B0604020202020204" pitchFamily="34" charset="0"/>
              <a:buChar char="•"/>
            </a:pPr>
            <a:r>
              <a:rPr lang="en-US" sz="1400" dirty="0">
                <a:effectLst/>
                <a:ea typeface="Cambria" panose="02040503050406030204" pitchFamily="18" charset="0"/>
                <a:cs typeface="Times New Roman" panose="02020603050405020304" pitchFamily="18" charset="0"/>
              </a:rPr>
              <a:t>Customized </a:t>
            </a:r>
            <a:r>
              <a:rPr lang="en-US" sz="1400" dirty="0">
                <a:effectLst/>
                <a:ea typeface="Cambria" panose="02040503050406030204" pitchFamily="18" charset="0"/>
              </a:rPr>
              <a:t>KPI data dashboard to track service and quality metrics for partnering institutions</a:t>
            </a:r>
          </a:p>
          <a:p>
            <a:pPr marL="285750" indent="-285750">
              <a:spcBef>
                <a:spcPts val="0"/>
              </a:spcBef>
              <a:spcAft>
                <a:spcPts val="0"/>
              </a:spcAft>
              <a:buFont typeface="Arial" panose="020B0604020202020204" pitchFamily="34" charset="0"/>
              <a:buChar char="•"/>
            </a:pPr>
            <a:r>
              <a:rPr lang="en-US" sz="1400" dirty="0">
                <a:ea typeface="Cambria" panose="02040503050406030204" pitchFamily="18" charset="0"/>
                <a:cs typeface="Times New Roman" panose="02020603050405020304" pitchFamily="18" charset="0"/>
              </a:rPr>
              <a:t>Elevating patient experience through care calls, various surveys and standardization of best practices</a:t>
            </a:r>
            <a:endParaRPr lang="en-US" sz="1400" dirty="0">
              <a:effectLst/>
              <a:ea typeface="Cambria" panose="020405030504060302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2" descr="Close this dialog&lt;!----&gt;">
            <a:extLst>
              <a:ext uri="{FF2B5EF4-FFF2-40B4-BE49-F238E27FC236}">
                <a16:creationId xmlns:a16="http://schemas.microsoft.com/office/drawing/2014/main" id="{EB3A0394-BEF5-A793-41A9-8CF1AC219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334" y="5082839"/>
            <a:ext cx="1062991" cy="110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3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42FD90-31BE-A9BE-942D-68B6B2450409}"/>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1267" name="Rectangle 3">
            <a:extLst>
              <a:ext uri="{FF2B5EF4-FFF2-40B4-BE49-F238E27FC236}">
                <a16:creationId xmlns:a16="http://schemas.microsoft.com/office/drawing/2014/main" id="{3B045C4E-56E3-AE66-1A72-5C35B3E5C55B}"/>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1268" name="Rectangle 4">
            <a:extLst>
              <a:ext uri="{FF2B5EF4-FFF2-40B4-BE49-F238E27FC236}">
                <a16:creationId xmlns:a16="http://schemas.microsoft.com/office/drawing/2014/main" id="{C1C2EEB8-0FBB-25B3-1620-A87E7401E1DB}"/>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1269" name="Rectangle 5">
            <a:extLst>
              <a:ext uri="{FF2B5EF4-FFF2-40B4-BE49-F238E27FC236}">
                <a16:creationId xmlns:a16="http://schemas.microsoft.com/office/drawing/2014/main" id="{010013F4-9681-99AF-DDBD-AFB47BFCB57C}"/>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1270" name="Rectangle 6">
            <a:extLst>
              <a:ext uri="{FF2B5EF4-FFF2-40B4-BE49-F238E27FC236}">
                <a16:creationId xmlns:a16="http://schemas.microsoft.com/office/drawing/2014/main" id="{8BA87735-C0C3-C7D1-0229-F0D9E39B7803}"/>
              </a:ext>
            </a:extLst>
          </p:cNvPr>
          <p:cNvSpPr>
            <a:spLocks noGrp="1" noChangeArrowheads="1"/>
          </p:cNvSpPr>
          <p:nvPr>
            <p:ph type="title"/>
          </p:nvPr>
        </p:nvSpPr>
        <p:spPr>
          <a:xfrm>
            <a:off x="447675" y="66676"/>
            <a:ext cx="10325100" cy="950913"/>
          </a:xfrm>
        </p:spPr>
        <p:txBody>
          <a:bodyPr vert="horz" lIns="90488" tIns="44450" rIns="90488" bIns="44450" rtlCol="0" anchor="t">
            <a:normAutofit fontScale="90000"/>
          </a:bodyPr>
          <a:lstStyle/>
          <a:p>
            <a:pPr eaLnBrk="1" hangingPunct="1"/>
            <a:r>
              <a:rPr lang="en-US" altLang="en-US" sz="2700" dirty="0">
                <a:cs typeface="Times" panose="02020603050405020304" pitchFamily="18" charset="0"/>
              </a:rPr>
              <a:t>Understanding the Differences Between Palliative Care and Hospice</a:t>
            </a:r>
            <a:br>
              <a:rPr lang="en-US" altLang="en-US" sz="4400" dirty="0">
                <a:cs typeface="Times" panose="02020603050405020304" pitchFamily="18" charset="0"/>
              </a:rPr>
            </a:br>
            <a:endParaRPr lang="en-US" altLang="en-US" sz="5400" dirty="0">
              <a:cs typeface="Times" panose="02020603050405020304" pitchFamily="18" charset="0"/>
            </a:endParaRPr>
          </a:p>
        </p:txBody>
      </p:sp>
      <p:sp>
        <p:nvSpPr>
          <p:cNvPr id="11271" name="Rectangle 7">
            <a:extLst>
              <a:ext uri="{FF2B5EF4-FFF2-40B4-BE49-F238E27FC236}">
                <a16:creationId xmlns:a16="http://schemas.microsoft.com/office/drawing/2014/main" id="{5D5C51E3-4E32-FF3A-6CBF-0300B3C61BA6}"/>
              </a:ext>
            </a:extLst>
          </p:cNvPr>
          <p:cNvSpPr>
            <a:spLocks noGrp="1" noChangeArrowheads="1"/>
          </p:cNvSpPr>
          <p:nvPr>
            <p:ph type="body" idx="1"/>
          </p:nvPr>
        </p:nvSpPr>
        <p:spPr>
          <a:xfrm>
            <a:off x="257174" y="542132"/>
            <a:ext cx="11306175" cy="5016499"/>
          </a:xfrm>
        </p:spPr>
        <p:txBody>
          <a:bodyPr vert="horz" lIns="90488" tIns="44450" rIns="90488" bIns="44450" rtlCol="0">
            <a:noAutofit/>
          </a:bodyPr>
          <a:lstStyle/>
          <a:p>
            <a:pPr>
              <a:spcBef>
                <a:spcPts val="1800"/>
              </a:spcBef>
              <a:spcAft>
                <a:spcPts val="1200"/>
              </a:spcAft>
            </a:pPr>
            <a:r>
              <a:rPr lang="en-US" altLang="en-US" sz="1800" b="1" i="1" u="sng" dirty="0"/>
              <a:t>Palliative care is a clinical care model</a:t>
            </a:r>
            <a:r>
              <a:rPr lang="en-US" altLang="en-US" sz="1800" b="1" i="1" dirty="0"/>
              <a:t> </a:t>
            </a:r>
            <a:r>
              <a:rPr lang="en-US" altLang="en-US" sz="1800" dirty="0"/>
              <a:t>appropriate for all populations with serious chronic illnesses that aims to maintain or improve the quality of life of the patient and family by preventing or relieving illness-related distress and burden throughout the course of the illness</a:t>
            </a:r>
          </a:p>
          <a:p>
            <a:pPr lvl="1">
              <a:spcBef>
                <a:spcPts val="1800"/>
              </a:spcBef>
              <a:spcAft>
                <a:spcPts val="1200"/>
              </a:spcAft>
            </a:pPr>
            <a:r>
              <a:rPr lang="en-US" altLang="en-US" sz="1600" dirty="0"/>
              <a:t>The services provided by a palliative care program can vary widely between inpatient, outpatient, and community settings; not all insurances provide coverage </a:t>
            </a:r>
          </a:p>
          <a:p>
            <a:pPr lvl="1">
              <a:spcBef>
                <a:spcPts val="1800"/>
              </a:spcBef>
              <a:spcAft>
                <a:spcPts val="1200"/>
              </a:spcAft>
            </a:pPr>
            <a:r>
              <a:rPr lang="en-US" altLang="en-US" sz="1600" dirty="0"/>
              <a:t>Can be accessed in conjunction with curative/restorative/rehabilitative therapies and treatments</a:t>
            </a:r>
          </a:p>
          <a:p>
            <a:pPr>
              <a:spcBef>
                <a:spcPts val="1800"/>
              </a:spcBef>
              <a:spcAft>
                <a:spcPts val="1200"/>
              </a:spcAft>
            </a:pPr>
            <a:r>
              <a:rPr lang="en-US" altLang="en-US" sz="1800" dirty="0"/>
              <a:t>Hospice is a </a:t>
            </a:r>
            <a:r>
              <a:rPr lang="en-US" altLang="en-US" sz="1800" b="1" i="1" u="sng" dirty="0"/>
              <a:t>health care delivery system</a:t>
            </a:r>
            <a:r>
              <a:rPr lang="en-US" altLang="en-US" sz="1800" b="1" i="1" dirty="0"/>
              <a:t> </a:t>
            </a:r>
            <a:r>
              <a:rPr lang="en-US" altLang="en-US" sz="1800" dirty="0"/>
              <a:t>providing </a:t>
            </a:r>
            <a:r>
              <a:rPr lang="en-US" altLang="en-US" sz="1800" b="1" i="1" u="sng" dirty="0"/>
              <a:t>specialist palliative care</a:t>
            </a:r>
            <a:r>
              <a:rPr lang="en-US" altLang="en-US" sz="1800" i="1" dirty="0"/>
              <a:t> </a:t>
            </a:r>
            <a:r>
              <a:rPr lang="en-US" altLang="en-US" sz="1800" dirty="0"/>
              <a:t>to eligible patients and families</a:t>
            </a:r>
          </a:p>
          <a:p>
            <a:pPr lvl="1">
              <a:spcBef>
                <a:spcPts val="1800"/>
              </a:spcBef>
              <a:spcAft>
                <a:spcPts val="1200"/>
              </a:spcAft>
            </a:pPr>
            <a:r>
              <a:rPr lang="en-US" altLang="en-US" sz="1600" dirty="0"/>
              <a:t>Hospice services have mostly standardized services and programs between agencies and most insurances cover the program</a:t>
            </a:r>
          </a:p>
          <a:p>
            <a:pPr lvl="1">
              <a:spcBef>
                <a:spcPts val="1800"/>
              </a:spcBef>
              <a:spcAft>
                <a:spcPts val="1200"/>
              </a:spcAft>
            </a:pPr>
            <a:r>
              <a:rPr lang="en-US" altLang="en-US" sz="1600" dirty="0"/>
              <a:t>Hospice is accessed once curative treatments, and restorative or disease-modifying therapies are complete for the terminal illness</a:t>
            </a:r>
          </a:p>
          <a:p>
            <a:pPr>
              <a:spcBef>
                <a:spcPts val="1800"/>
              </a:spcBef>
              <a:spcAft>
                <a:spcPts val="1200"/>
              </a:spcAft>
            </a:pPr>
            <a:r>
              <a:rPr lang="en-US" altLang="en-US" sz="1800" dirty="0"/>
              <a:t>Review </a:t>
            </a:r>
            <a:r>
              <a:rPr lang="en-US" altLang="en-US" sz="1800" i="1" dirty="0"/>
              <a:t>Palliative Care or Hospice </a:t>
            </a:r>
            <a:r>
              <a:rPr lang="en-US" altLang="en-US" sz="1800" dirty="0"/>
              <a:t>information from NHPCO</a:t>
            </a:r>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F9B0-FF57-13FC-2AC6-835F5504B977}"/>
              </a:ext>
            </a:extLst>
          </p:cNvPr>
          <p:cNvSpPr>
            <a:spLocks noGrp="1"/>
          </p:cNvSpPr>
          <p:nvPr>
            <p:ph type="title"/>
          </p:nvPr>
        </p:nvSpPr>
        <p:spPr>
          <a:xfrm>
            <a:off x="546265" y="106190"/>
            <a:ext cx="11079678" cy="570015"/>
          </a:xfrm>
        </p:spPr>
        <p:txBody>
          <a:bodyPr>
            <a:normAutofit/>
          </a:bodyPr>
          <a:lstStyle/>
          <a:p>
            <a:r>
              <a:rPr lang="en-US" sz="2800" dirty="0">
                <a:solidFill>
                  <a:schemeClr val="accent1">
                    <a:lumMod val="75000"/>
                  </a:schemeClr>
                </a:solidFill>
                <a:latin typeface="+mn-lt"/>
              </a:rPr>
              <a:t>MJHS Advantage Plus – Community-Based Palliative Care </a:t>
            </a:r>
          </a:p>
        </p:txBody>
      </p:sp>
      <p:sp>
        <p:nvSpPr>
          <p:cNvPr id="3" name="Content Placeholder 2">
            <a:extLst>
              <a:ext uri="{FF2B5EF4-FFF2-40B4-BE49-F238E27FC236}">
                <a16:creationId xmlns:a16="http://schemas.microsoft.com/office/drawing/2014/main" id="{420DFC6C-B8E7-DF31-71AA-F97EBD92D182}"/>
              </a:ext>
            </a:extLst>
          </p:cNvPr>
          <p:cNvSpPr>
            <a:spLocks noGrp="1"/>
          </p:cNvSpPr>
          <p:nvPr>
            <p:ph idx="1"/>
          </p:nvPr>
        </p:nvSpPr>
        <p:spPr>
          <a:xfrm>
            <a:off x="546265" y="838130"/>
            <a:ext cx="11079678" cy="5830612"/>
          </a:xfrm>
        </p:spPr>
        <p:txBody>
          <a:bodyPr>
            <a:normAutofit fontScale="25000" lnSpcReduction="20000"/>
          </a:bodyPr>
          <a:lstStyle/>
          <a:p>
            <a:r>
              <a:rPr lang="en-US" sz="8000" b="1" i="1" dirty="0">
                <a:latin typeface="+mn-lt"/>
                <a:cs typeface="Calibri" panose="020F0502020204030204" pitchFamily="34" charset="0"/>
              </a:rPr>
              <a:t>MJHS Advantage Plus </a:t>
            </a:r>
            <a:r>
              <a:rPr lang="en-US" sz="8000" dirty="0">
                <a:latin typeface="+mn-lt"/>
                <a:cs typeface="Calibri" panose="020F0502020204030204" pitchFamily="34" charset="0"/>
              </a:rPr>
              <a:t>provides in-person &amp; telehealth palliative medicine consultation services to homebound patients in the MJHS catchment area. The service also provides consultation in several nursing homes (The New Jewish Home, Isabella NH, Workmen’s Circle, Menorah NH, and Boro Park NH)</a:t>
            </a:r>
          </a:p>
          <a:p>
            <a:r>
              <a:rPr lang="en-US" sz="8000" dirty="0">
                <a:latin typeface="+mn-lt"/>
                <a:cs typeface="Calibri" panose="020F0502020204030204" pitchFamily="34" charset="0"/>
              </a:rPr>
              <a:t>The program accepts Medicare FFS, Elderplan, and Commercial Insurances with Out of Network benefits</a:t>
            </a:r>
          </a:p>
          <a:p>
            <a:pPr marL="0" indent="0">
              <a:buNone/>
            </a:pPr>
            <a:endParaRPr lang="en-US" sz="3200" dirty="0">
              <a:latin typeface="+mn-lt"/>
              <a:cs typeface="Calibri" panose="020F0502020204030204" pitchFamily="34" charset="0"/>
            </a:endParaRPr>
          </a:p>
          <a:p>
            <a:r>
              <a:rPr lang="en-US" sz="8000" dirty="0">
                <a:latin typeface="+mn-lt"/>
                <a:cs typeface="Calibri" panose="020F0502020204030204" pitchFamily="34" charset="0"/>
              </a:rPr>
              <a:t>Consultation includes:</a:t>
            </a:r>
          </a:p>
          <a:p>
            <a:pPr lvl="1"/>
            <a:r>
              <a:rPr lang="en-US" sz="7200" dirty="0">
                <a:latin typeface="+mn-lt"/>
                <a:cs typeface="Calibri" panose="020F0502020204030204" pitchFamily="34" charset="0"/>
              </a:rPr>
              <a:t>a comprehensive physical &amp; psychosocial assessment by a specialist palliative care physician or nurse practitioner</a:t>
            </a:r>
          </a:p>
          <a:p>
            <a:pPr lvl="1"/>
            <a:r>
              <a:rPr lang="en-US" sz="7200" dirty="0">
                <a:latin typeface="+mn-lt"/>
                <a:cs typeface="Calibri" panose="020F0502020204030204" pitchFamily="34" charset="0"/>
              </a:rPr>
              <a:t>family meetings to educate about disease process, symptom management, prognosis and to facilitate medical decision making </a:t>
            </a:r>
          </a:p>
          <a:p>
            <a:pPr lvl="1"/>
            <a:r>
              <a:rPr lang="en-US" sz="7200" dirty="0">
                <a:latin typeface="+mn-lt"/>
                <a:cs typeface="Calibri" panose="020F0502020204030204" pitchFamily="34" charset="0"/>
              </a:rPr>
              <a:t>recommendations for symptom management and referral for additional services are communicated to the referring PCP/specialist who retains primary responsibility for the patient’s management</a:t>
            </a:r>
          </a:p>
          <a:p>
            <a:pPr marL="457200" lvl="1" indent="0">
              <a:buNone/>
            </a:pPr>
            <a:endParaRPr lang="en-US" sz="3200" dirty="0">
              <a:latin typeface="+mn-lt"/>
              <a:cs typeface="Calibri" panose="020F0502020204030204" pitchFamily="34" charset="0"/>
            </a:endParaRPr>
          </a:p>
          <a:p>
            <a:r>
              <a:rPr lang="en-US" sz="8000" dirty="0">
                <a:latin typeface="+mn-lt"/>
                <a:cs typeface="Calibri" panose="020F0502020204030204" pitchFamily="34" charset="0"/>
              </a:rPr>
              <a:t>Follow up visits are arranged monthly or more frequently if needed; after 3 months, the patient’s need for continuing consultation services is reassessed</a:t>
            </a:r>
          </a:p>
          <a:p>
            <a:r>
              <a:rPr lang="en-US" sz="8000" dirty="0">
                <a:latin typeface="+mn-lt"/>
                <a:cs typeface="Calibri" panose="020F0502020204030204" pitchFamily="34" charset="0"/>
              </a:rPr>
              <a:t>The Palliative Care Team conducts a weekly Interdisciplinary Team Meeting to review consultations, track patients’ progress, and assess additional needs</a:t>
            </a:r>
            <a:endParaRPr lang="en-US" sz="8000" dirty="0">
              <a:effectLst/>
              <a:latin typeface="+mn-lt"/>
              <a:ea typeface="Calibri" panose="020F0502020204030204" pitchFamily="34" charset="0"/>
              <a:cs typeface="Calibri" panose="020F0502020204030204" pitchFamily="34" charset="0"/>
            </a:endParaRPr>
          </a:p>
          <a:p>
            <a:endParaRPr lang="en-US" sz="8000"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r>
              <a:rPr lang="en-US" dirty="0"/>
              <a:t>Kjflsdf;ja</a:t>
            </a:r>
          </a:p>
        </p:txBody>
      </p:sp>
    </p:spTree>
    <p:extLst>
      <p:ext uri="{BB962C8B-B14F-4D97-AF65-F5344CB8AC3E}">
        <p14:creationId xmlns:p14="http://schemas.microsoft.com/office/powerpoint/2010/main" val="18534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8F19-4C55-C39A-BE63-843AE50FA33D}"/>
              </a:ext>
            </a:extLst>
          </p:cNvPr>
          <p:cNvSpPr>
            <a:spLocks noGrp="1"/>
          </p:cNvSpPr>
          <p:nvPr>
            <p:ph type="title"/>
          </p:nvPr>
        </p:nvSpPr>
        <p:spPr>
          <a:xfrm>
            <a:off x="546265" y="92280"/>
            <a:ext cx="11079678" cy="1047752"/>
          </a:xfrm>
        </p:spPr>
        <p:txBody>
          <a:bodyPr/>
          <a:lstStyle/>
          <a:p>
            <a:r>
              <a:rPr lang="en-US" dirty="0">
                <a:solidFill>
                  <a:schemeClr val="accent1">
                    <a:lumMod val="75000"/>
                  </a:schemeClr>
                </a:solidFill>
                <a:latin typeface="+mn-lt"/>
              </a:rPr>
              <a:t>How To Make a Referral</a:t>
            </a:r>
          </a:p>
        </p:txBody>
      </p:sp>
      <p:sp>
        <p:nvSpPr>
          <p:cNvPr id="3" name="Content Placeholder 2">
            <a:extLst>
              <a:ext uri="{FF2B5EF4-FFF2-40B4-BE49-F238E27FC236}">
                <a16:creationId xmlns:a16="http://schemas.microsoft.com/office/drawing/2014/main" id="{70AD2B56-2B06-22B9-4EDC-4C102C8B9EF7}"/>
              </a:ext>
            </a:extLst>
          </p:cNvPr>
          <p:cNvSpPr>
            <a:spLocks noGrp="1"/>
          </p:cNvSpPr>
          <p:nvPr>
            <p:ph idx="1"/>
          </p:nvPr>
        </p:nvSpPr>
        <p:spPr>
          <a:xfrm>
            <a:off x="546265" y="914400"/>
            <a:ext cx="11079678" cy="5262563"/>
          </a:xfrm>
        </p:spPr>
        <p:txBody>
          <a:bodyPr>
            <a:normAutofit fontScale="25000" lnSpcReduction="20000"/>
          </a:bodyPr>
          <a:lstStyle/>
          <a:p>
            <a:pPr marL="0" marR="0" indent="0">
              <a:lnSpc>
                <a:spcPct val="107000"/>
              </a:lnSpc>
              <a:spcBef>
                <a:spcPts val="0"/>
              </a:spcBef>
              <a:spcAft>
                <a:spcPts val="800"/>
              </a:spcAft>
              <a:buNone/>
            </a:pPr>
            <a:r>
              <a:rPr lang="en-US" sz="7200" dirty="0">
                <a:solidFill>
                  <a:srgbClr val="000000"/>
                </a:solidFill>
                <a:effectLst/>
                <a:latin typeface="+mn-lt"/>
                <a:ea typeface="Calibri" panose="020F0502020204030204" pitchFamily="34" charset="0"/>
                <a:cs typeface="Calibri" panose="020F0502020204030204" pitchFamily="34" charset="0"/>
              </a:rPr>
              <a:t>To facilitate referrals please contact:</a:t>
            </a:r>
            <a:endParaRPr lang="en-US" sz="7200" dirty="0">
              <a:latin typeface="+mn-lt"/>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7400" b="1" dirty="0">
                <a:solidFill>
                  <a:srgbClr val="000000"/>
                </a:solidFill>
                <a:effectLst/>
                <a:latin typeface="+mn-lt"/>
                <a:ea typeface="Calibri" panose="020F0502020204030204" pitchFamily="34" charset="0"/>
                <a:cs typeface="Calibri" panose="020F0502020204030204" pitchFamily="34" charset="0"/>
              </a:rPr>
              <a:t>MJHS Access Center at (212) 420-3370</a:t>
            </a:r>
          </a:p>
          <a:p>
            <a:pPr marL="0" marR="0" lvl="0" indent="0">
              <a:lnSpc>
                <a:spcPct val="107000"/>
              </a:lnSpc>
              <a:spcBef>
                <a:spcPts val="0"/>
              </a:spcBef>
              <a:spcAft>
                <a:spcPts val="0"/>
              </a:spcAft>
              <a:buNone/>
            </a:pPr>
            <a:endParaRPr lang="en-US" sz="4000" dirty="0">
              <a:solidFill>
                <a:srgbClr val="000000"/>
              </a:solidFill>
              <a:effectLst/>
              <a:latin typeface="+mn-lt"/>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8000" dirty="0">
                <a:solidFill>
                  <a:srgbClr val="000000"/>
                </a:solidFill>
                <a:effectLst/>
                <a:latin typeface="+mn-lt"/>
                <a:ea typeface="Calibri" panose="020F0502020204030204" pitchFamily="34" charset="0"/>
                <a:cs typeface="Calibri" panose="020F0502020204030204" pitchFamily="34" charset="0"/>
              </a:rPr>
              <a:t>MJHS Access Center is available to receive referrals and coordinate care during normal business hours and on Saturday and Sunday from 9:00 am – 5:00 pm (including holidays). Hospice referrals can be sent via Allscripts/</a:t>
            </a:r>
            <a:r>
              <a:rPr lang="en-US" sz="8000" dirty="0" err="1">
                <a:solidFill>
                  <a:srgbClr val="000000"/>
                </a:solidFill>
                <a:effectLst/>
                <a:latin typeface="+mn-lt"/>
                <a:ea typeface="Calibri" panose="020F0502020204030204" pitchFamily="34" charset="0"/>
                <a:cs typeface="Calibri" panose="020F0502020204030204" pitchFamily="34" charset="0"/>
              </a:rPr>
              <a:t>CarePort</a:t>
            </a:r>
            <a:r>
              <a:rPr lang="en-US" sz="8000" dirty="0">
                <a:solidFill>
                  <a:srgbClr val="000000"/>
                </a:solidFill>
                <a:effectLst/>
                <a:latin typeface="+mn-lt"/>
                <a:ea typeface="Calibri" panose="020F0502020204030204" pitchFamily="34" charset="0"/>
                <a:cs typeface="Calibri" panose="020F0502020204030204" pitchFamily="34" charset="0"/>
              </a:rPr>
              <a:t>/Faxed to 212-844-7605 or emailed to </a:t>
            </a:r>
            <a:r>
              <a:rPr lang="en-US" sz="8000" b="1" dirty="0">
                <a:solidFill>
                  <a:srgbClr val="000000"/>
                </a:solidFill>
                <a:effectLst/>
                <a:latin typeface="+mn-lt"/>
                <a:ea typeface="Calibri" panose="020F0502020204030204" pitchFamily="34" charset="0"/>
                <a:cs typeface="Calibri" panose="020F0502020204030204" pitchFamily="34" charset="0"/>
              </a:rPr>
              <a:t>HospiceReferrals@mjhs.org</a:t>
            </a:r>
            <a:r>
              <a:rPr lang="en-US" sz="8000" dirty="0">
                <a:solidFill>
                  <a:srgbClr val="000000"/>
                </a:solidFill>
                <a:effectLst/>
                <a:latin typeface="+mn-lt"/>
                <a:ea typeface="Calibri" panose="020F0502020204030204" pitchFamily="34" charset="0"/>
                <a:cs typeface="Calibri" panose="020F0502020204030204" pitchFamily="34" charset="0"/>
              </a:rPr>
              <a:t> (there is an “S” after referral). Community Palliative Care consultation referrals can be sent to </a:t>
            </a:r>
            <a:r>
              <a:rPr lang="en-US" sz="8000" b="1" dirty="0">
                <a:solidFill>
                  <a:srgbClr val="000000"/>
                </a:solidFill>
                <a:latin typeface="+mn-lt"/>
                <a:ea typeface="Calibri" panose="020F0502020204030204" pitchFamily="34" charset="0"/>
                <a:cs typeface="Calibri" panose="020F0502020204030204" pitchFamily="34" charset="0"/>
              </a:rPr>
              <a:t>PalliativeCare@mjhs.org </a:t>
            </a:r>
            <a:r>
              <a:rPr lang="en-US" sz="8000" dirty="0">
                <a:solidFill>
                  <a:srgbClr val="000000"/>
                </a:solidFill>
                <a:latin typeface="+mn-lt"/>
                <a:ea typeface="Calibri" panose="020F0502020204030204" pitchFamily="34" charset="0"/>
                <a:cs typeface="Calibri" panose="020F0502020204030204" pitchFamily="34" charset="0"/>
              </a:rPr>
              <a:t>or faxed to 212-844-7605. </a:t>
            </a:r>
          </a:p>
          <a:p>
            <a:pPr marL="342900" marR="0" lvl="0" indent="-342900">
              <a:lnSpc>
                <a:spcPct val="107000"/>
              </a:lnSpc>
              <a:spcBef>
                <a:spcPts val="0"/>
              </a:spcBef>
              <a:spcAft>
                <a:spcPts val="0"/>
              </a:spcAft>
              <a:buFont typeface="Symbol" panose="05050102010706020507" pitchFamily="18" charset="2"/>
              <a:buChar char=""/>
            </a:pPr>
            <a:endParaRPr lang="en-US" sz="8000" dirty="0">
              <a:solidFill>
                <a:srgbClr val="000000"/>
              </a:solidFill>
              <a:effectLst/>
              <a:latin typeface="+mn-lt"/>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8000" dirty="0">
                <a:solidFill>
                  <a:srgbClr val="000000"/>
                </a:solidFill>
                <a:latin typeface="+mn-lt"/>
                <a:ea typeface="Calibri" panose="020F0502020204030204" pitchFamily="34" charset="0"/>
                <a:cs typeface="Calibri" panose="020F0502020204030204" pitchFamily="34" charset="0"/>
              </a:rPr>
              <a:t>MJHS needs the following information: face sheet (or intake form) and insurance information; clinical information including H&amp;P, diagnosis, medication list, test results, hospice consult order, interdisciplinary team notes, inpatient palliative care consultation notes (if applicable)</a:t>
            </a:r>
            <a:endParaRPr lang="en-US" sz="8000" dirty="0">
              <a:effectLst/>
              <a:latin typeface="+mn-lt"/>
              <a:ea typeface="Calibri" panose="020F0502020204030204" pitchFamily="34" charset="0"/>
              <a:cs typeface="Calibri" panose="020F0502020204030204" pitchFamily="34" charset="0"/>
            </a:endParaRPr>
          </a:p>
          <a:p>
            <a:pPr marR="0" indent="0">
              <a:lnSpc>
                <a:spcPct val="107000"/>
              </a:lnSpc>
              <a:spcBef>
                <a:spcPts val="0"/>
              </a:spcBef>
              <a:spcAft>
                <a:spcPts val="0"/>
              </a:spcAft>
              <a:buNone/>
            </a:pPr>
            <a:r>
              <a:rPr lang="en-US" sz="8000" dirty="0">
                <a:effectLst/>
                <a:latin typeface="+mn-lt"/>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8000" dirty="0">
                <a:solidFill>
                  <a:srgbClr val="000000"/>
                </a:solidFill>
                <a:effectLst/>
                <a:latin typeface="+mn-lt"/>
                <a:ea typeface="Calibri" panose="020F0502020204030204" pitchFamily="34" charset="0"/>
                <a:cs typeface="Calibri" panose="020F0502020204030204" pitchFamily="34" charset="0"/>
              </a:rPr>
              <a:t>After normal business hours all referrals can be communicated to the MJHS On-Call team at </a:t>
            </a:r>
            <a:r>
              <a:rPr lang="en-US" sz="8000" b="1" dirty="0">
                <a:solidFill>
                  <a:srgbClr val="000000"/>
                </a:solidFill>
                <a:effectLst/>
                <a:latin typeface="+mn-lt"/>
                <a:ea typeface="Calibri" panose="020F0502020204030204" pitchFamily="34" charset="0"/>
                <a:cs typeface="Calibri" panose="020F0502020204030204" pitchFamily="34" charset="0"/>
              </a:rPr>
              <a:t>212-649-5555 or sent via Allscripts/CarePort</a:t>
            </a:r>
            <a:r>
              <a:rPr lang="en-US" sz="8000" dirty="0">
                <a:solidFill>
                  <a:srgbClr val="000000"/>
                </a:solidFill>
                <a:effectLst/>
                <a:latin typeface="+mn-lt"/>
                <a:ea typeface="Calibri" panose="020F0502020204030204" pitchFamily="34" charset="0"/>
                <a:cs typeface="Calibri" panose="020F0502020204030204" pitchFamily="34" charset="0"/>
              </a:rPr>
              <a:t>; requests will be processed the next day</a:t>
            </a:r>
            <a:endParaRPr lang="en-US" sz="8000" dirty="0">
              <a:effectLst/>
              <a:latin typeface="+mn-lt"/>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8000" dirty="0">
                <a:effectLst/>
                <a:latin typeface="+mn-lt"/>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8000" b="1" dirty="0">
                <a:solidFill>
                  <a:srgbClr val="000000"/>
                </a:solidFill>
                <a:effectLst/>
                <a:latin typeface="+mn-lt"/>
                <a:ea typeface="Calibri" panose="020F0502020204030204" pitchFamily="34" charset="0"/>
                <a:cs typeface="Calibri" panose="020F0502020204030204" pitchFamily="34" charset="0"/>
              </a:rPr>
              <a:t>Hospice admissions are completed between the hours of 9 am and 7:00 pm</a:t>
            </a:r>
            <a:r>
              <a:rPr lang="en-US" sz="8000" b="1" dirty="0">
                <a:solidFill>
                  <a:srgbClr val="000000"/>
                </a:solidFill>
                <a:latin typeface="+mn-lt"/>
                <a:ea typeface="Calibri" panose="020F0502020204030204" pitchFamily="34" charset="0"/>
                <a:cs typeface="Calibri" panose="020F0502020204030204" pitchFamily="34" charset="0"/>
              </a:rPr>
              <a:t>, seven days a week</a:t>
            </a:r>
            <a:r>
              <a:rPr lang="en-US" sz="8000" dirty="0">
                <a:solidFill>
                  <a:srgbClr val="000000"/>
                </a:solidFill>
                <a:effectLst/>
                <a:latin typeface="+mn-lt"/>
                <a:ea typeface="Calibri" panose="020F0502020204030204" pitchFamily="34" charset="0"/>
                <a:cs typeface="Calibri" panose="020F0502020204030204" pitchFamily="34" charset="0"/>
              </a:rPr>
              <a:t>. MJHS should be made aware of the need for an admission as early as possible on weekends and holidays, so Admission Staff can be onsite to complete the </a:t>
            </a:r>
            <a:r>
              <a:rPr lang="en-US" sz="8000" dirty="0">
                <a:solidFill>
                  <a:srgbClr val="000000"/>
                </a:solidFill>
                <a:latin typeface="+mn-lt"/>
                <a:ea typeface="Calibri" panose="020F0502020204030204" pitchFamily="34" charset="0"/>
                <a:cs typeface="Calibri" panose="020F0502020204030204" pitchFamily="34" charset="0"/>
              </a:rPr>
              <a:t>visit</a:t>
            </a:r>
            <a:r>
              <a:rPr lang="en-US" sz="8000" dirty="0">
                <a:solidFill>
                  <a:srgbClr val="000000"/>
                </a:solidFill>
                <a:effectLst/>
                <a:latin typeface="+mn-lt"/>
                <a:ea typeface="Calibri" panose="020F0502020204030204" pitchFamily="34" charset="0"/>
                <a:cs typeface="Calibri" panose="020F0502020204030204" pitchFamily="34" charset="0"/>
              </a:rPr>
              <a:t>.  </a:t>
            </a:r>
            <a:endParaRPr lang="en-US" sz="8000" dirty="0">
              <a:effectLst/>
              <a:latin typeface="+mn-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effectLst/>
                <a:latin typeface="+mn-lt"/>
                <a:ea typeface="Calibri" panose="020F0502020204030204" pitchFamily="34" charset="0"/>
                <a:cs typeface="Calibri" panose="020F0502020204030204" pitchFamily="34" charset="0"/>
              </a:rPr>
              <a:t> </a:t>
            </a:r>
          </a:p>
          <a:p>
            <a:pPr marL="0" indent="0">
              <a:buNone/>
            </a:pPr>
            <a:r>
              <a:rPr lang="en-US" dirty="0"/>
              <a:t>  </a:t>
            </a:r>
          </a:p>
        </p:txBody>
      </p:sp>
    </p:spTree>
    <p:extLst>
      <p:ext uri="{BB962C8B-B14F-4D97-AF65-F5344CB8AC3E}">
        <p14:creationId xmlns:p14="http://schemas.microsoft.com/office/powerpoint/2010/main" val="428404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397782-9D82-1DB3-2F1A-B8016197F975}"/>
              </a:ext>
            </a:extLst>
          </p:cNvPr>
          <p:cNvSpPr>
            <a:spLocks noGrp="1"/>
          </p:cNvSpPr>
          <p:nvPr>
            <p:ph type="title"/>
          </p:nvPr>
        </p:nvSpPr>
        <p:spPr>
          <a:xfrm>
            <a:off x="476249" y="59024"/>
            <a:ext cx="10363200" cy="1143000"/>
          </a:xfrm>
        </p:spPr>
        <p:txBody>
          <a:bodyPr vert="horz" lIns="91440" tIns="45720" rIns="91440" bIns="45720" rtlCol="0" anchor="t">
            <a:normAutofit fontScale="90000"/>
          </a:bodyPr>
          <a:lstStyle/>
          <a:p>
            <a:br>
              <a:rPr lang="en-US" sz="2800" dirty="0">
                <a:solidFill>
                  <a:schemeClr val="accent5">
                    <a:lumMod val="50000"/>
                  </a:schemeClr>
                </a:solidFill>
              </a:rPr>
            </a:br>
            <a:br>
              <a:rPr lang="en-US" sz="2800" dirty="0">
                <a:solidFill>
                  <a:schemeClr val="accent5">
                    <a:lumMod val="50000"/>
                  </a:schemeClr>
                </a:solidFill>
              </a:rPr>
            </a:br>
            <a:br>
              <a:rPr lang="en-US" sz="2800" dirty="0">
                <a:solidFill>
                  <a:schemeClr val="accent5">
                    <a:lumMod val="50000"/>
                  </a:schemeClr>
                </a:solidFill>
              </a:rPr>
            </a:br>
            <a:endParaRPr lang="en-US" sz="2800" dirty="0">
              <a:solidFill>
                <a:schemeClr val="accent5">
                  <a:lumMod val="50000"/>
                </a:schemeClr>
              </a:solidFill>
            </a:endParaRPr>
          </a:p>
        </p:txBody>
      </p:sp>
      <p:sp>
        <p:nvSpPr>
          <p:cNvPr id="3" name="TextBox 2">
            <a:extLst>
              <a:ext uri="{FF2B5EF4-FFF2-40B4-BE49-F238E27FC236}">
                <a16:creationId xmlns:a16="http://schemas.microsoft.com/office/drawing/2014/main" id="{3F00625B-2A93-E24F-54EF-3DE57CFF512F}"/>
              </a:ext>
            </a:extLst>
          </p:cNvPr>
          <p:cNvSpPr txBox="1"/>
          <p:nvPr/>
        </p:nvSpPr>
        <p:spPr>
          <a:xfrm>
            <a:off x="3118104" y="1773936"/>
            <a:ext cx="5239512" cy="646331"/>
          </a:xfrm>
          <a:prstGeom prst="rect">
            <a:avLst/>
          </a:prstGeom>
          <a:noFill/>
        </p:spPr>
        <p:txBody>
          <a:bodyPr wrap="square" rtlCol="0">
            <a:spAutoFit/>
          </a:bodyPr>
          <a:lstStyle/>
          <a:p>
            <a:r>
              <a:rPr lang="en-US" sz="3600" i="1" dirty="0">
                <a:solidFill>
                  <a:schemeClr val="accent5">
                    <a:lumMod val="50000"/>
                  </a:schemeClr>
                </a:solidFill>
              </a:rPr>
              <a:t>     Questions &amp; Answers</a:t>
            </a:r>
          </a:p>
        </p:txBody>
      </p:sp>
      <p:sp>
        <p:nvSpPr>
          <p:cNvPr id="5" name="TextBox 4">
            <a:extLst>
              <a:ext uri="{FF2B5EF4-FFF2-40B4-BE49-F238E27FC236}">
                <a16:creationId xmlns:a16="http://schemas.microsoft.com/office/drawing/2014/main" id="{1BFE6B40-0D66-816C-D736-B7F07780AB30}"/>
              </a:ext>
            </a:extLst>
          </p:cNvPr>
          <p:cNvSpPr txBox="1"/>
          <p:nvPr/>
        </p:nvSpPr>
        <p:spPr>
          <a:xfrm>
            <a:off x="4581144" y="2992179"/>
            <a:ext cx="4453128" cy="646331"/>
          </a:xfrm>
          <a:prstGeom prst="rect">
            <a:avLst/>
          </a:prstGeom>
          <a:noFill/>
        </p:spPr>
        <p:txBody>
          <a:bodyPr wrap="square" rtlCol="0">
            <a:spAutoFit/>
          </a:bodyPr>
          <a:lstStyle/>
          <a:p>
            <a:r>
              <a:rPr lang="en-US" sz="3600" i="1" dirty="0">
                <a:solidFill>
                  <a:schemeClr val="accent5">
                    <a:lumMod val="50000"/>
                  </a:schemeClr>
                </a:solidFill>
              </a:rPr>
              <a:t>Thank you!</a:t>
            </a:r>
          </a:p>
        </p:txBody>
      </p:sp>
    </p:spTree>
    <p:extLst>
      <p:ext uri="{BB962C8B-B14F-4D97-AF65-F5344CB8AC3E}">
        <p14:creationId xmlns:p14="http://schemas.microsoft.com/office/powerpoint/2010/main" val="286491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39213E1-C7A3-65DB-D1C4-A599068C0C65}"/>
              </a:ext>
            </a:extLst>
          </p:cNvPr>
          <p:cNvCxnSpPr>
            <a:cxnSpLocks/>
          </p:cNvCxnSpPr>
          <p:nvPr/>
        </p:nvCxnSpPr>
        <p:spPr bwMode="auto">
          <a:xfrm flipV="1">
            <a:off x="5369599" y="4439510"/>
            <a:ext cx="653197" cy="1191184"/>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5C272BF9-C348-7943-A803-6527CF2A56D1}"/>
              </a:ext>
            </a:extLst>
          </p:cNvPr>
          <p:cNvCxnSpPr>
            <a:cxnSpLocks/>
          </p:cNvCxnSpPr>
          <p:nvPr/>
        </p:nvCxnSpPr>
        <p:spPr bwMode="auto">
          <a:xfrm>
            <a:off x="5190479" y="2644201"/>
            <a:ext cx="614116" cy="862671"/>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63" name="Straight Connector 2062">
            <a:extLst>
              <a:ext uri="{FF2B5EF4-FFF2-40B4-BE49-F238E27FC236}">
                <a16:creationId xmlns:a16="http://schemas.microsoft.com/office/drawing/2014/main" id="{5F7E24A1-55DF-48A4-B896-694BCC65E5CC}"/>
              </a:ext>
            </a:extLst>
          </p:cNvPr>
          <p:cNvCxnSpPr>
            <a:cxnSpLocks/>
          </p:cNvCxnSpPr>
          <p:nvPr/>
        </p:nvCxnSpPr>
        <p:spPr bwMode="auto">
          <a:xfrm flipH="1" flipV="1">
            <a:off x="6484342" y="4245991"/>
            <a:ext cx="1362551" cy="669258"/>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52" name="Straight Connector 2051">
            <a:extLst>
              <a:ext uri="{FF2B5EF4-FFF2-40B4-BE49-F238E27FC236}">
                <a16:creationId xmlns:a16="http://schemas.microsoft.com/office/drawing/2014/main" id="{7D1C357B-1904-17A6-AA63-164F5BC394F9}"/>
              </a:ext>
            </a:extLst>
          </p:cNvPr>
          <p:cNvCxnSpPr>
            <a:cxnSpLocks/>
          </p:cNvCxnSpPr>
          <p:nvPr/>
        </p:nvCxnSpPr>
        <p:spPr bwMode="auto">
          <a:xfrm flipV="1">
            <a:off x="5014127" y="4298870"/>
            <a:ext cx="832317" cy="1167433"/>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51" name="Straight Connector 2050">
            <a:extLst>
              <a:ext uri="{FF2B5EF4-FFF2-40B4-BE49-F238E27FC236}">
                <a16:creationId xmlns:a16="http://schemas.microsoft.com/office/drawing/2014/main" id="{5C1AA7D8-7245-0439-06F1-06DF96D5E263}"/>
              </a:ext>
            </a:extLst>
          </p:cNvPr>
          <p:cNvCxnSpPr>
            <a:cxnSpLocks/>
          </p:cNvCxnSpPr>
          <p:nvPr/>
        </p:nvCxnSpPr>
        <p:spPr bwMode="auto">
          <a:xfrm>
            <a:off x="2999179" y="3995959"/>
            <a:ext cx="2536032" cy="0"/>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49" name="Straight Connector 2048">
            <a:extLst>
              <a:ext uri="{FF2B5EF4-FFF2-40B4-BE49-F238E27FC236}">
                <a16:creationId xmlns:a16="http://schemas.microsoft.com/office/drawing/2014/main" id="{C1AF3737-50BA-051A-E5A1-E17514E62B8E}"/>
              </a:ext>
            </a:extLst>
          </p:cNvPr>
          <p:cNvCxnSpPr>
            <a:cxnSpLocks/>
          </p:cNvCxnSpPr>
          <p:nvPr/>
        </p:nvCxnSpPr>
        <p:spPr bwMode="auto">
          <a:xfrm>
            <a:off x="6544541" y="3996761"/>
            <a:ext cx="2536032" cy="0"/>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AC911E3E-43CF-E701-22C4-A8480B92EE4F}"/>
              </a:ext>
            </a:extLst>
          </p:cNvPr>
          <p:cNvCxnSpPr>
            <a:cxnSpLocks/>
          </p:cNvCxnSpPr>
          <p:nvPr/>
        </p:nvCxnSpPr>
        <p:spPr bwMode="auto">
          <a:xfrm flipH="1">
            <a:off x="6348077" y="2795446"/>
            <a:ext cx="453415" cy="649407"/>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Slide Number Placeholder 2">
            <a:extLst>
              <a:ext uri="{FF2B5EF4-FFF2-40B4-BE49-F238E27FC236}">
                <a16:creationId xmlns:a16="http://schemas.microsoft.com/office/drawing/2014/main" id="{FAF0D208-E7F4-67B6-E073-C7481ACED20E}"/>
              </a:ext>
            </a:extLst>
          </p:cNvPr>
          <p:cNvSpPr>
            <a:spLocks noGrp="1"/>
          </p:cNvSpPr>
          <p:nvPr>
            <p:ph type="sldNum" sz="quarter" idx="10"/>
          </p:nvPr>
        </p:nvSpPr>
        <p:spPr bwMode="auto">
          <a:xfrm>
            <a:off x="9175751" y="6276975"/>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200" b="1" kern="1200">
                <a:solidFill>
                  <a:srgbClr val="1969A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500A6-FF9A-46FD-9005-6E130F74A215}" type="slidenum">
              <a:rPr lang="en-US" smtClean="0"/>
              <a:pPr/>
              <a:t>3</a:t>
            </a:fld>
            <a:endParaRPr lang="en-US" dirty="0"/>
          </a:p>
        </p:txBody>
      </p:sp>
      <p:sp>
        <p:nvSpPr>
          <p:cNvPr id="4" name="Title 3">
            <a:extLst>
              <a:ext uri="{FF2B5EF4-FFF2-40B4-BE49-F238E27FC236}">
                <a16:creationId xmlns:a16="http://schemas.microsoft.com/office/drawing/2014/main" id="{B2A1D8DC-F154-53D8-EF97-7DDE8E7B0230}"/>
              </a:ext>
            </a:extLst>
          </p:cNvPr>
          <p:cNvSpPr>
            <a:spLocks noGrp="1"/>
          </p:cNvSpPr>
          <p:nvPr>
            <p:ph type="title"/>
          </p:nvPr>
        </p:nvSpPr>
        <p:spPr>
          <a:xfrm>
            <a:off x="457863" y="69065"/>
            <a:ext cx="10363200" cy="1143000"/>
          </a:xfrm>
        </p:spPr>
        <p:txBody>
          <a:bodyPr vert="horz" lIns="91440" tIns="45720" rIns="91440" bIns="45720" rtlCol="0" anchor="t">
            <a:normAutofit/>
          </a:bodyPr>
          <a:lstStyle/>
          <a:p>
            <a:r>
              <a:rPr lang="en-US" sz="2600" dirty="0">
                <a:solidFill>
                  <a:schemeClr val="accent5">
                    <a:lumMod val="50000"/>
                  </a:schemeClr>
                </a:solidFill>
                <a:latin typeface="+mn-lt"/>
              </a:rPr>
              <a:t>MJHS Hospice – Specialty Programs &amp; Recognition</a:t>
            </a:r>
          </a:p>
        </p:txBody>
      </p:sp>
      <p:pic>
        <p:nvPicPr>
          <p:cNvPr id="9" name="Graphic 8" descr="Aperture with solid fill">
            <a:extLst>
              <a:ext uri="{FF2B5EF4-FFF2-40B4-BE49-F238E27FC236}">
                <a16:creationId xmlns:a16="http://schemas.microsoft.com/office/drawing/2014/main" id="{5D76D51B-CD52-BC32-28FA-5B7DA0517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79248" y="2937706"/>
            <a:ext cx="1810882" cy="1810882"/>
          </a:xfrm>
          <a:prstGeom prst="rect">
            <a:avLst/>
          </a:prstGeom>
          <a:effectLst>
            <a:outerShdw blurRad="63500" sx="102000" sy="102000" algn="ctr" rotWithShape="0">
              <a:srgbClr val="008000">
                <a:alpha val="40000"/>
              </a:srgbClr>
            </a:outerShdw>
          </a:effectLst>
        </p:spPr>
      </p:pic>
      <p:sp>
        <p:nvSpPr>
          <p:cNvPr id="22" name="Rectangle: Rounded Corners 21">
            <a:extLst>
              <a:ext uri="{FF2B5EF4-FFF2-40B4-BE49-F238E27FC236}">
                <a16:creationId xmlns:a16="http://schemas.microsoft.com/office/drawing/2014/main" id="{4CE2FE21-922B-61D5-0BA8-5728543684BA}"/>
              </a:ext>
            </a:extLst>
          </p:cNvPr>
          <p:cNvSpPr/>
          <p:nvPr/>
        </p:nvSpPr>
        <p:spPr bwMode="auto">
          <a:xfrm>
            <a:off x="6307990" y="2169935"/>
            <a:ext cx="4513073" cy="813827"/>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8900000" algn="b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Supportive</a:t>
            </a:r>
            <a:r>
              <a:rPr kumimoji="0" lang="en-US" sz="14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 creative art therapists, bereavement counselors/programs and volunteers are </a:t>
            </a: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readily available</a:t>
            </a:r>
            <a:endParaRPr kumimoji="0" lang="en-US" sz="14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6A0583D3-62F5-62F8-FD50-35481991F69B}"/>
              </a:ext>
            </a:extLst>
          </p:cNvPr>
          <p:cNvSpPr/>
          <p:nvPr/>
        </p:nvSpPr>
        <p:spPr bwMode="auto">
          <a:xfrm>
            <a:off x="7328376" y="3417117"/>
            <a:ext cx="4581121" cy="985199"/>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latin typeface="Calibri" panose="020F0502020204030204" pitchFamily="34" charset="0"/>
                <a:ea typeface="Cambria" panose="02040503050406030204" pitchFamily="18" charset="0"/>
                <a:cs typeface="Calibri" panose="020F0502020204030204" pitchFamily="34" charset="0"/>
              </a:rPr>
              <a:t>Awarded the first </a:t>
            </a:r>
            <a:r>
              <a:rPr lang="en-US" sz="1400" b="1" i="1" dirty="0">
                <a:latin typeface="Calibri" panose="020F0502020204030204" pitchFamily="34" charset="0"/>
                <a:ea typeface="Cambria" panose="02040503050406030204" pitchFamily="18" charset="0"/>
                <a:cs typeface="Calibri" panose="020F0502020204030204" pitchFamily="34" charset="0"/>
              </a:rPr>
              <a:t>We Honor Veterans (WHV) Level 5 Partner </a:t>
            </a:r>
            <a:r>
              <a:rPr lang="en-US" sz="1400" dirty="0">
                <a:latin typeface="Calibri" panose="020F0502020204030204" pitchFamily="34" charset="0"/>
                <a:ea typeface="Cambria" panose="02040503050406030204" pitchFamily="18" charset="0"/>
                <a:cs typeface="Calibri" panose="020F0502020204030204" pitchFamily="34" charset="0"/>
              </a:rPr>
              <a:t>in the NY metropolitan area. R</a:t>
            </a:r>
            <a:r>
              <a:rPr kumimoji="0" lang="en-US" sz="14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ecognition by the </a:t>
            </a: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VA </a:t>
            </a:r>
            <a:r>
              <a:rPr kumimoji="0" lang="en-US" sz="140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and</a:t>
            </a: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 </a:t>
            </a:r>
            <a:r>
              <a:rPr lang="en-US" sz="1400" dirty="0">
                <a:latin typeface="Calibri" panose="020F0502020204030204" pitchFamily="34" charset="0"/>
                <a:ea typeface="Cambria" panose="02040503050406030204" pitchFamily="18" charset="0"/>
                <a:cs typeface="Calibri" panose="020F0502020204030204" pitchFamily="34" charset="0"/>
              </a:rPr>
              <a:t>serves as </a:t>
            </a:r>
            <a:r>
              <a:rPr lang="en-US" sz="1400" b="1" i="1" dirty="0">
                <a:latin typeface="Calibri" panose="020F0502020204030204" pitchFamily="34" charset="0"/>
                <a:ea typeface="Cambria" panose="02040503050406030204" pitchFamily="18" charset="0"/>
                <a:cs typeface="Calibri" panose="020F0502020204030204" pitchFamily="34" charset="0"/>
              </a:rPr>
              <a:t>WHV</a:t>
            </a:r>
            <a:r>
              <a:rPr lang="en-US" sz="1400" dirty="0">
                <a:latin typeface="Calibri" panose="020F0502020204030204" pitchFamily="34" charset="0"/>
                <a:ea typeface="Cambria" panose="02040503050406030204" pitchFamily="18" charset="0"/>
                <a:cs typeface="Calibri" panose="020F0502020204030204" pitchFamily="34" charset="0"/>
              </a:rPr>
              <a:t> mentor to other hospices</a:t>
            </a:r>
            <a:endParaRPr lang="en-US" sz="1600" dirty="0">
              <a:latin typeface="Calibri" panose="020F0502020204030204" pitchFamily="34" charset="0"/>
              <a:ea typeface="Cambria" panose="02040503050406030204" pitchFamily="18" charset="0"/>
              <a:cs typeface="Calibri" panose="020F0502020204030204" pitchFamily="34"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F11623D9-71A3-9EBB-DC0B-5C7E4753B622}"/>
              </a:ext>
            </a:extLst>
          </p:cNvPr>
          <p:cNvSpPr/>
          <p:nvPr/>
        </p:nvSpPr>
        <p:spPr bwMode="auto">
          <a:xfrm>
            <a:off x="1237106" y="4742405"/>
            <a:ext cx="4010821" cy="752553"/>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latin typeface="Calibri" panose="020F0502020204030204" pitchFamily="34" charset="0"/>
                <a:ea typeface="Cambria" panose="02040503050406030204" pitchFamily="18" charset="0"/>
                <a:cs typeface="Calibri" panose="020F0502020204030204" pitchFamily="34" charset="0"/>
              </a:rPr>
              <a:t>Platinum Level Credential </a:t>
            </a:r>
            <a:r>
              <a:rPr lang="en-US" sz="1400" dirty="0">
                <a:latin typeface="Calibri" panose="020F0502020204030204" pitchFamily="34" charset="0"/>
                <a:ea typeface="Cambria" panose="02040503050406030204" pitchFamily="18" charset="0"/>
                <a:cs typeface="Calibri" panose="020F0502020204030204" pitchFamily="34" charset="0"/>
              </a:rPr>
              <a:t>with SAGECare in LGBTQ+ Aging Cultural Competency</a:t>
            </a:r>
            <a:endParaRPr lang="en-US" sz="1400" dirty="0">
              <a:latin typeface="Cambria" panose="02040503050406030204" pitchFamily="18" charset="0"/>
              <a:ea typeface="Cambria" panose="02040503050406030204" pitchFamily="18" charset="0"/>
            </a:endParaRPr>
          </a:p>
          <a:p>
            <a:pPr eaLnBrk="0" fontAlgn="base" hangingPunct="0">
              <a:spcBef>
                <a:spcPct val="0"/>
              </a:spcBef>
              <a:spcAft>
                <a:spcPct val="0"/>
              </a:spcAft>
            </a:pPr>
            <a:endParaRPr kumimoji="0" lang="en-US" sz="2400" b="0" i="0" u="none" strike="noStrike" cap="none" normalizeH="0" baseline="0" dirty="0">
              <a:ln>
                <a:noFill/>
              </a:ln>
              <a:solidFill>
                <a:schemeClr val="tx1"/>
              </a:solidFill>
              <a:effectLst/>
              <a:latin typeface="Times" charset="0"/>
              <a:ea typeface="ＭＳ Ｐゴシック" charset="0"/>
            </a:endParaRPr>
          </a:p>
        </p:txBody>
      </p:sp>
      <p:grpSp>
        <p:nvGrpSpPr>
          <p:cNvPr id="2065" name="Group 2064">
            <a:extLst>
              <a:ext uri="{FF2B5EF4-FFF2-40B4-BE49-F238E27FC236}">
                <a16:creationId xmlns:a16="http://schemas.microsoft.com/office/drawing/2014/main" id="{00CBF157-71EB-74EF-9447-65992189FE32}"/>
              </a:ext>
            </a:extLst>
          </p:cNvPr>
          <p:cNvGrpSpPr/>
          <p:nvPr/>
        </p:nvGrpSpPr>
        <p:grpSpPr>
          <a:xfrm>
            <a:off x="0" y="5797235"/>
            <a:ext cx="1842635" cy="1060765"/>
            <a:chOff x="350199" y="4548583"/>
            <a:chExt cx="1842635" cy="1060765"/>
          </a:xfrm>
        </p:grpSpPr>
        <p:pic>
          <p:nvPicPr>
            <p:cNvPr id="2058" name="Picture 10" descr="Hospice of Orange &amp; Sullivan | Veterans Hospice Care | Hospice of Orange &amp;  Sullivan">
              <a:extLst>
                <a:ext uri="{FF2B5EF4-FFF2-40B4-BE49-F238E27FC236}">
                  <a16:creationId xmlns:a16="http://schemas.microsoft.com/office/drawing/2014/main" id="{CD04D3FA-1CB0-B117-E4CB-B647A0979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99" y="4548583"/>
              <a:ext cx="758567" cy="10392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ope Healthcare earns Platinum Level SAGECare Certification | Hope  Healthcare">
              <a:extLst>
                <a:ext uri="{FF2B5EF4-FFF2-40B4-BE49-F238E27FC236}">
                  <a16:creationId xmlns:a16="http://schemas.microsoft.com/office/drawing/2014/main" id="{85BEBCA8-A98E-E4A2-1827-2FE8F0338C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06" r="24978"/>
            <a:stretch/>
          </p:blipFill>
          <p:spPr bwMode="auto">
            <a:xfrm>
              <a:off x="1166145" y="4564186"/>
              <a:ext cx="1026689" cy="104516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06EEB904-EFD0-C7D6-0F43-198F38C94E57}"/>
              </a:ext>
            </a:extLst>
          </p:cNvPr>
          <p:cNvSpPr/>
          <p:nvPr/>
        </p:nvSpPr>
        <p:spPr bwMode="auto">
          <a:xfrm>
            <a:off x="548286" y="763871"/>
            <a:ext cx="11045562" cy="912856"/>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600" dirty="0">
                <a:latin typeface="Calibri" panose="020F0502020204030204" pitchFamily="34" charset="0"/>
                <a:ea typeface="Cambria" panose="02040503050406030204" pitchFamily="18" charset="0"/>
                <a:cs typeface="Calibri" panose="020F0502020204030204" pitchFamily="34" charset="0"/>
              </a:rPr>
              <a:t>One common goal for our patients: </a:t>
            </a:r>
          </a:p>
          <a:p>
            <a:pPr algn="ctr" eaLnBrk="0" fontAlgn="base" hangingPunct="0">
              <a:spcBef>
                <a:spcPct val="0"/>
              </a:spcBef>
              <a:spcAft>
                <a:spcPct val="0"/>
              </a:spcAft>
            </a:pPr>
            <a:r>
              <a:rPr lang="en-US" sz="1600" dirty="0">
                <a:latin typeface="Calibri" panose="020F0502020204030204" pitchFamily="34" charset="0"/>
                <a:ea typeface="Cambria" panose="02040503050406030204" pitchFamily="18" charset="0"/>
                <a:cs typeface="Calibri" panose="020F0502020204030204" pitchFamily="34" charset="0"/>
              </a:rPr>
              <a:t>Offering patients and families with chronic or advanced illness compassionate, </a:t>
            </a:r>
          </a:p>
          <a:p>
            <a:pPr algn="ctr" eaLnBrk="0" fontAlgn="base" hangingPunct="0">
              <a:spcBef>
                <a:spcPct val="0"/>
              </a:spcBef>
              <a:spcAft>
                <a:spcPct val="0"/>
              </a:spcAft>
            </a:pPr>
            <a:r>
              <a:rPr lang="en-US" sz="1600" dirty="0">
                <a:latin typeface="Calibri" panose="020F0502020204030204" pitchFamily="34" charset="0"/>
                <a:ea typeface="Cambria" panose="02040503050406030204" pitchFamily="18" charset="0"/>
                <a:cs typeface="Calibri" panose="020F0502020204030204" pitchFamily="34" charset="0"/>
              </a:rPr>
              <a:t>expert medical care, pain management, along with peace of mind and comfort</a:t>
            </a:r>
          </a:p>
        </p:txBody>
      </p:sp>
      <p:sp>
        <p:nvSpPr>
          <p:cNvPr id="2" name="TextBox 1">
            <a:extLst>
              <a:ext uri="{FF2B5EF4-FFF2-40B4-BE49-F238E27FC236}">
                <a16:creationId xmlns:a16="http://schemas.microsoft.com/office/drawing/2014/main" id="{38907A54-EA89-186D-C53A-2BE15778A649}"/>
              </a:ext>
            </a:extLst>
          </p:cNvPr>
          <p:cNvSpPr txBox="1"/>
          <p:nvPr/>
        </p:nvSpPr>
        <p:spPr>
          <a:xfrm>
            <a:off x="5230758" y="3789594"/>
            <a:ext cx="1810882" cy="307777"/>
          </a:xfrm>
          <a:prstGeom prst="rect">
            <a:avLst/>
          </a:prstGeom>
          <a:solidFill>
            <a:schemeClr val="accent6">
              <a:lumMod val="40000"/>
              <a:lumOff val="60000"/>
            </a:schemeClr>
          </a:solidFill>
          <a:ln/>
          <a:effectLst>
            <a:outerShdw blurRad="63500" sx="102000" sy="102000" algn="ctr" rotWithShape="0">
              <a:srgbClr val="008000">
                <a:alpha val="40000"/>
              </a:srgb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Program Features </a:t>
            </a:r>
          </a:p>
        </p:txBody>
      </p:sp>
      <p:sp>
        <p:nvSpPr>
          <p:cNvPr id="7" name="Rectangle: Rounded Corners 6">
            <a:extLst>
              <a:ext uri="{FF2B5EF4-FFF2-40B4-BE49-F238E27FC236}">
                <a16:creationId xmlns:a16="http://schemas.microsoft.com/office/drawing/2014/main" id="{51F2225A-0E87-1759-C3EC-AC9040740763}"/>
              </a:ext>
            </a:extLst>
          </p:cNvPr>
          <p:cNvSpPr/>
          <p:nvPr/>
        </p:nvSpPr>
        <p:spPr bwMode="auto">
          <a:xfrm>
            <a:off x="548286" y="3498490"/>
            <a:ext cx="4357302" cy="967617"/>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latin typeface="Calibri" panose="020F0502020204030204" pitchFamily="34" charset="0"/>
                <a:ea typeface="Cambria" panose="02040503050406030204" pitchFamily="18" charset="0"/>
                <a:cs typeface="Calibri" panose="020F0502020204030204" pitchFamily="34" charset="0"/>
              </a:rPr>
              <a:t>Aligned with </a:t>
            </a: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MJHS Institute - supporting </a:t>
            </a:r>
            <a:r>
              <a:rPr kumimoji="0" lang="en-US" sz="1400" b="1"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innovation </a:t>
            </a: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and </a:t>
            </a:r>
            <a:r>
              <a:rPr kumimoji="0" lang="en-US" sz="1400" b="1"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workforce development</a:t>
            </a: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 through on-site training, e-learning, and research programs</a:t>
            </a:r>
            <a:endParaRPr lang="en-US" sz="1400" dirty="0">
              <a:latin typeface="Calibri" panose="020F0502020204030204" pitchFamily="34" charset="0"/>
              <a:ea typeface="Cambria" panose="02040503050406030204" pitchFamily="18"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7D4EED4-C139-4787-3560-0D1DD259B883}"/>
              </a:ext>
            </a:extLst>
          </p:cNvPr>
          <p:cNvSpPr/>
          <p:nvPr/>
        </p:nvSpPr>
        <p:spPr bwMode="auto">
          <a:xfrm>
            <a:off x="4518979" y="6272849"/>
            <a:ext cx="3293578" cy="262679"/>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4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Robust palliative care </a:t>
            </a: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clinical models </a:t>
            </a:r>
          </a:p>
          <a:p>
            <a:pPr eaLnBrk="0" fontAlgn="base" hangingPunct="0">
              <a:spcBef>
                <a:spcPct val="0"/>
              </a:spcBef>
              <a:spcAft>
                <a:spcPct val="0"/>
              </a:spcAft>
            </a:pPr>
            <a:endParaRPr kumimoji="0" lang="en-US" sz="2400" b="0" i="0" u="none" strike="noStrike" cap="none" normalizeH="0" baseline="0" dirty="0">
              <a:ln>
                <a:noFill/>
              </a:ln>
              <a:solidFill>
                <a:schemeClr val="tx1"/>
              </a:solidFill>
              <a:effectLst/>
              <a:latin typeface="Times" charset="0"/>
              <a:ea typeface="ＭＳ Ｐゴシック" charset="0"/>
            </a:endParaRPr>
          </a:p>
        </p:txBody>
      </p:sp>
      <p:cxnSp>
        <p:nvCxnSpPr>
          <p:cNvPr id="10" name="Straight Connector 9">
            <a:extLst>
              <a:ext uri="{FF2B5EF4-FFF2-40B4-BE49-F238E27FC236}">
                <a16:creationId xmlns:a16="http://schemas.microsoft.com/office/drawing/2014/main" id="{4A2F9FB6-322D-995A-1ED4-668D3514DCCB}"/>
              </a:ext>
            </a:extLst>
          </p:cNvPr>
          <p:cNvCxnSpPr>
            <a:cxnSpLocks/>
          </p:cNvCxnSpPr>
          <p:nvPr/>
        </p:nvCxnSpPr>
        <p:spPr bwMode="auto">
          <a:xfrm flipH="1" flipV="1">
            <a:off x="6338549" y="4580620"/>
            <a:ext cx="532233" cy="1087739"/>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Rounded Corners 22">
            <a:extLst>
              <a:ext uri="{FF2B5EF4-FFF2-40B4-BE49-F238E27FC236}">
                <a16:creationId xmlns:a16="http://schemas.microsoft.com/office/drawing/2014/main" id="{D416F2D1-476F-2A53-BC44-A97FAB333F82}"/>
              </a:ext>
            </a:extLst>
          </p:cNvPr>
          <p:cNvSpPr/>
          <p:nvPr/>
        </p:nvSpPr>
        <p:spPr bwMode="auto">
          <a:xfrm>
            <a:off x="7332328" y="4695762"/>
            <a:ext cx="4582274" cy="714896"/>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Special programs such as </a:t>
            </a:r>
            <a:r>
              <a:rPr kumimoji="0" lang="en-US" sz="1400" b="1"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Pediatric Hospice </a:t>
            </a: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and </a:t>
            </a:r>
            <a:r>
              <a:rPr kumimoji="0" lang="en-US" sz="1400" b="1"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Palliative Care</a:t>
            </a:r>
            <a:r>
              <a:rPr kumimoji="0" lang="en-US" sz="140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 Consultation services</a:t>
            </a:r>
            <a:endParaRPr kumimoji="0" lang="en-US" sz="14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6CD8C68-E783-10C1-9649-392BC9B5CF2C}"/>
              </a:ext>
            </a:extLst>
          </p:cNvPr>
          <p:cNvSpPr/>
          <p:nvPr/>
        </p:nvSpPr>
        <p:spPr bwMode="auto">
          <a:xfrm>
            <a:off x="6877675" y="5587798"/>
            <a:ext cx="4010821" cy="557745"/>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effectLst/>
                <a:latin typeface="Calibri" panose="020F0502020204030204" pitchFamily="34" charset="0"/>
                <a:ea typeface="HGMinchoB"/>
                <a:cs typeface="Calibri" panose="020F0502020204030204" pitchFamily="34" charset="0"/>
              </a:rPr>
              <a:t>Acceptance of patients with </a:t>
            </a:r>
            <a:r>
              <a:rPr lang="en-US" sz="1400" b="1" dirty="0">
                <a:effectLst/>
                <a:latin typeface="Calibri" panose="020F0502020204030204" pitchFamily="34" charset="0"/>
                <a:ea typeface="HGMinchoB"/>
                <a:cs typeface="Calibri" panose="020F0502020204030204" pitchFamily="34" charset="0"/>
              </a:rPr>
              <a:t>complex medical needs </a:t>
            </a:r>
            <a:endParaRPr kumimoji="0" lang="en-US"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03156FE9-C0B1-BA07-F775-A965EE1A7116}"/>
              </a:ext>
            </a:extLst>
          </p:cNvPr>
          <p:cNvSpPr/>
          <p:nvPr/>
        </p:nvSpPr>
        <p:spPr bwMode="auto">
          <a:xfrm>
            <a:off x="2242226" y="2139661"/>
            <a:ext cx="3780570" cy="813827"/>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40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Each adult or child enrolled with a terminal illness receives </a:t>
            </a:r>
            <a:r>
              <a:rPr kumimoji="0" 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professional management </a:t>
            </a:r>
            <a:r>
              <a:rPr kumimoji="0" lang="en-US" sz="140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by the interdisciplinary team.</a:t>
            </a:r>
            <a:endParaRPr kumimoji="0" lang="en-US" sz="160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0F216132-D488-D642-3DB0-3CD22C52982D}"/>
              </a:ext>
            </a:extLst>
          </p:cNvPr>
          <p:cNvSpPr/>
          <p:nvPr/>
        </p:nvSpPr>
        <p:spPr bwMode="auto">
          <a:xfrm>
            <a:off x="1911158" y="5647161"/>
            <a:ext cx="3813926" cy="487727"/>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Program for Holocaust survivors and Halachic Pathway for Orthodox Jewish patients</a:t>
            </a:r>
          </a:p>
        </p:txBody>
      </p:sp>
      <p:cxnSp>
        <p:nvCxnSpPr>
          <p:cNvPr id="15" name="Straight Connector 14">
            <a:extLst>
              <a:ext uri="{FF2B5EF4-FFF2-40B4-BE49-F238E27FC236}">
                <a16:creationId xmlns:a16="http://schemas.microsoft.com/office/drawing/2014/main" id="{45E337DA-630A-DF22-DFF6-A9452AB053BD}"/>
              </a:ext>
            </a:extLst>
          </p:cNvPr>
          <p:cNvCxnSpPr>
            <a:cxnSpLocks/>
          </p:cNvCxnSpPr>
          <p:nvPr/>
        </p:nvCxnSpPr>
        <p:spPr bwMode="auto">
          <a:xfrm flipV="1">
            <a:off x="6063695" y="4615258"/>
            <a:ext cx="0" cy="1639734"/>
          </a:xfrm>
          <a:prstGeom prst="line">
            <a:avLst/>
          </a:prstGeom>
          <a:solidFill>
            <a:schemeClr val="accent1"/>
          </a:solidFill>
          <a:ln w="28575" cap="flat" cmpd="sng" algn="ctr">
            <a:solidFill>
              <a:schemeClr val="accent5">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05963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0C19461-35E7-2601-FDF9-2689D8035FFE}"/>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7411" name="Rectangle 3">
            <a:extLst>
              <a:ext uri="{FF2B5EF4-FFF2-40B4-BE49-F238E27FC236}">
                <a16:creationId xmlns:a16="http://schemas.microsoft.com/office/drawing/2014/main" id="{9D5E6370-E7FC-3404-9041-3BAE1FACF8D9}"/>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7412" name="Rectangle 4">
            <a:extLst>
              <a:ext uri="{FF2B5EF4-FFF2-40B4-BE49-F238E27FC236}">
                <a16:creationId xmlns:a16="http://schemas.microsoft.com/office/drawing/2014/main" id="{8E277368-7467-84AC-CCDB-185A6F8F54EF}"/>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7413" name="Rectangle 5">
            <a:extLst>
              <a:ext uri="{FF2B5EF4-FFF2-40B4-BE49-F238E27FC236}">
                <a16:creationId xmlns:a16="http://schemas.microsoft.com/office/drawing/2014/main" id="{42163195-53C7-C1A1-D718-2C1DC81C661A}"/>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buClr>
                <a:srgbClr val="1969AD"/>
              </a:buClr>
              <a:buSzPct val="10000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30000"/>
              </a:spcBef>
              <a:buClr>
                <a:schemeClr val="bg2"/>
              </a:buClr>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bg2"/>
              </a:buClr>
              <a:buSzPct val="10000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SzPct val="100000"/>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SzPct val="10000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SzPct val="10000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400">
              <a:latin typeface="Times" panose="02020603050405020304" pitchFamily="18" charset="0"/>
              <a:cs typeface="Arial" panose="020B0604020202020204" pitchFamily="34" charset="0"/>
            </a:endParaRPr>
          </a:p>
        </p:txBody>
      </p:sp>
      <p:sp>
        <p:nvSpPr>
          <p:cNvPr id="17414" name="Rectangle 6">
            <a:extLst>
              <a:ext uri="{FF2B5EF4-FFF2-40B4-BE49-F238E27FC236}">
                <a16:creationId xmlns:a16="http://schemas.microsoft.com/office/drawing/2014/main" id="{64387CD0-0FAE-CC30-9AC0-563A719A6521}"/>
              </a:ext>
            </a:extLst>
          </p:cNvPr>
          <p:cNvSpPr>
            <a:spLocks noGrp="1" noChangeArrowheads="1"/>
          </p:cNvSpPr>
          <p:nvPr>
            <p:ph type="title"/>
          </p:nvPr>
        </p:nvSpPr>
        <p:spPr>
          <a:xfrm>
            <a:off x="475328" y="152400"/>
            <a:ext cx="8573422" cy="939800"/>
          </a:xfrm>
        </p:spPr>
        <p:txBody>
          <a:bodyPr vert="horz" lIns="90488" tIns="44450" rIns="90488" bIns="44450" rtlCol="0" anchor="t">
            <a:normAutofit/>
          </a:bodyPr>
          <a:lstStyle/>
          <a:p>
            <a:pPr eaLnBrk="1" hangingPunct="1"/>
            <a:r>
              <a:rPr lang="en-US" altLang="en-US" sz="2400" dirty="0">
                <a:cs typeface="Times" panose="02020603050405020304" pitchFamily="18" charset="0"/>
              </a:rPr>
              <a:t>Understanding Hospice: Starting With the Key Takeaways</a:t>
            </a:r>
          </a:p>
        </p:txBody>
      </p:sp>
      <p:sp>
        <p:nvSpPr>
          <p:cNvPr id="38919" name="Rectangle 7">
            <a:extLst>
              <a:ext uri="{FF2B5EF4-FFF2-40B4-BE49-F238E27FC236}">
                <a16:creationId xmlns:a16="http://schemas.microsoft.com/office/drawing/2014/main" id="{B2D2127B-546A-B0E3-C6F9-79A76909D31A}"/>
              </a:ext>
            </a:extLst>
          </p:cNvPr>
          <p:cNvSpPr>
            <a:spLocks noGrp="1" noChangeArrowheads="1"/>
          </p:cNvSpPr>
          <p:nvPr>
            <p:ph type="body" idx="1"/>
          </p:nvPr>
        </p:nvSpPr>
        <p:spPr>
          <a:xfrm>
            <a:off x="475328" y="1509252"/>
            <a:ext cx="10353674" cy="4815348"/>
          </a:xfrm>
        </p:spPr>
        <p:txBody>
          <a:bodyPr vert="horz" lIns="90488" tIns="44450" rIns="90488" bIns="44450" rtlCol="0">
            <a:normAutofit/>
          </a:bodyPr>
          <a:lstStyle/>
          <a:p>
            <a:pPr marL="290513" indent="-290513">
              <a:spcBef>
                <a:spcPts val="600"/>
              </a:spcBef>
              <a:defRPr/>
            </a:pPr>
            <a:r>
              <a:rPr lang="en-US" altLang="en-US" sz="2600" dirty="0"/>
              <a:t>Hospice is the </a:t>
            </a:r>
            <a:r>
              <a:rPr lang="en-US" altLang="en-US" sz="2600" b="1" i="1" u="sng" dirty="0"/>
              <a:t>major provider of community-based specialist palliative care in the U.S</a:t>
            </a:r>
            <a:r>
              <a:rPr lang="en-US" altLang="en-US" sz="2600" dirty="0"/>
              <a:t>. </a:t>
            </a:r>
          </a:p>
          <a:p>
            <a:pPr marL="744538" lvl="1">
              <a:spcBef>
                <a:spcPts val="600"/>
              </a:spcBef>
              <a:defRPr/>
            </a:pPr>
            <a:r>
              <a:rPr lang="en-US" altLang="en-US" sz="2300" dirty="0"/>
              <a:t>It is a no-cost government </a:t>
            </a:r>
            <a:r>
              <a:rPr lang="en-US" altLang="en-US" sz="2300" b="1" i="1" dirty="0"/>
              <a:t>entitlement</a:t>
            </a:r>
            <a:r>
              <a:rPr lang="en-US" altLang="en-US" sz="2300" dirty="0"/>
              <a:t> under both Medicare and Medicaid and is also provided by most commercial insurers, with daily rates for services depending upon the level of care provided</a:t>
            </a:r>
          </a:p>
          <a:p>
            <a:pPr marL="744538" lvl="1">
              <a:spcBef>
                <a:spcPts val="600"/>
              </a:spcBef>
              <a:defRPr/>
            </a:pPr>
            <a:r>
              <a:rPr lang="en-US" altLang="en-US" sz="2300" dirty="0"/>
              <a:t>It is a </a:t>
            </a:r>
            <a:r>
              <a:rPr lang="en-US" altLang="en-US" sz="2300" b="1" i="1" dirty="0"/>
              <a:t>care management program</a:t>
            </a:r>
            <a:r>
              <a:rPr lang="en-US" altLang="en-US" sz="2300" dirty="0"/>
              <a:t> providing comprehensive advanced illness management and end-of-life care across venues of care</a:t>
            </a:r>
          </a:p>
          <a:p>
            <a:pPr marL="744538" lvl="1">
              <a:spcBef>
                <a:spcPts val="600"/>
              </a:spcBef>
              <a:defRPr/>
            </a:pPr>
            <a:r>
              <a:rPr lang="en-US" altLang="en-US" sz="2300" dirty="0"/>
              <a:t>It is a </a:t>
            </a:r>
            <a:r>
              <a:rPr lang="en-US" altLang="en-US" sz="2300" b="1" i="1" dirty="0"/>
              <a:t>resource for clinicians to access palliative care</a:t>
            </a:r>
            <a:r>
              <a:rPr lang="en-US" altLang="en-US" sz="2300" dirty="0"/>
              <a:t> for home-bound and long-term care patients when prognosis is limited </a:t>
            </a:r>
          </a:p>
          <a:p>
            <a:pPr marL="744538" lvl="1">
              <a:spcBef>
                <a:spcPts val="600"/>
              </a:spcBef>
              <a:defRPr/>
            </a:pPr>
            <a:endParaRPr lang="en-US" altLang="en-US" sz="2300" dirty="0"/>
          </a:p>
          <a:p>
            <a:pPr marL="1206500" lvl="2" indent="-290513">
              <a:spcBef>
                <a:spcPts val="600"/>
              </a:spcBef>
              <a:defRPr/>
            </a:pPr>
            <a:endParaRPr lang="en-US" altLang="en-US" sz="2200" b="1" dirty="0">
              <a:solidFill>
                <a:schemeClr val="tx2"/>
              </a:solidFill>
            </a:endParaRPr>
          </a:p>
          <a:p>
            <a:pPr marL="454025" lvl="1" indent="0">
              <a:spcBef>
                <a:spcPts val="1200"/>
              </a:spcBef>
              <a:buNone/>
              <a:defRPr/>
            </a:pPr>
            <a:endParaRPr lang="en-US" altLang="en-US" sz="2400" dirty="0">
              <a:solidFill>
                <a:schemeClr val="tx2"/>
              </a:solidFill>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7846"/>
            <a:ext cx="8763000" cy="653473"/>
          </a:xfrm>
        </p:spPr>
        <p:txBody>
          <a:bodyPr>
            <a:normAutofit/>
          </a:bodyPr>
          <a:lstStyle/>
          <a:p>
            <a:r>
              <a:rPr lang="en-US" sz="2400" dirty="0">
                <a:solidFill>
                  <a:srgbClr val="347BB2"/>
                </a:solidFill>
              </a:rPr>
              <a:t>Medicare/Medicaid Hospice Benefit</a:t>
            </a:r>
          </a:p>
        </p:txBody>
      </p:sp>
      <p:sp>
        <p:nvSpPr>
          <p:cNvPr id="3" name="Content Placeholder 2"/>
          <p:cNvSpPr>
            <a:spLocks noGrp="1"/>
          </p:cNvSpPr>
          <p:nvPr>
            <p:ph idx="1"/>
          </p:nvPr>
        </p:nvSpPr>
        <p:spPr>
          <a:xfrm>
            <a:off x="676275" y="1121875"/>
            <a:ext cx="10060133" cy="4874342"/>
          </a:xfrm>
        </p:spPr>
        <p:txBody>
          <a:bodyPr/>
          <a:lstStyle/>
          <a:p>
            <a:pPr>
              <a:spcBef>
                <a:spcPts val="600"/>
              </a:spcBef>
            </a:pPr>
            <a:r>
              <a:rPr lang="en-US" b="1" dirty="0"/>
              <a:t>Hospice—an </a:t>
            </a:r>
            <a:r>
              <a:rPr lang="en-US" b="1" u="sng" dirty="0"/>
              <a:t>entitlement</a:t>
            </a:r>
            <a:r>
              <a:rPr lang="en-US" b="1" dirty="0"/>
              <a:t> under Medicare/Medicaid—can be accessed by patients and families if</a:t>
            </a:r>
          </a:p>
          <a:p>
            <a:pPr lvl="1">
              <a:spcBef>
                <a:spcPts val="600"/>
              </a:spcBef>
            </a:pPr>
            <a:r>
              <a:rPr lang="en-US" dirty="0"/>
              <a:t>The patient is eligible for the benefit</a:t>
            </a:r>
          </a:p>
          <a:p>
            <a:pPr lvl="1">
              <a:spcBef>
                <a:spcPts val="600"/>
              </a:spcBef>
            </a:pPr>
            <a:r>
              <a:rPr lang="en-US" dirty="0"/>
              <a:t>The patient or surrogate consents to hospice care</a:t>
            </a:r>
          </a:p>
          <a:p>
            <a:pPr>
              <a:spcBef>
                <a:spcPts val="600"/>
              </a:spcBef>
            </a:pPr>
            <a:r>
              <a:rPr lang="en-US" b="1" dirty="0"/>
              <a:t>All hospice patients receive an interdisciplinary plan of care for a designated </a:t>
            </a:r>
            <a:r>
              <a:rPr lang="en-US" b="1" u="sng" dirty="0"/>
              <a:t>hospice diagnosis</a:t>
            </a:r>
          </a:p>
          <a:p>
            <a:pPr lvl="1">
              <a:spcBef>
                <a:spcPts val="600"/>
              </a:spcBef>
            </a:pPr>
            <a:r>
              <a:rPr lang="en-US" dirty="0"/>
              <a:t>The plan of care is c/w </a:t>
            </a:r>
            <a:r>
              <a:rPr lang="en-US" u="sng" dirty="0"/>
              <a:t>specialist palliative care</a:t>
            </a:r>
          </a:p>
          <a:p>
            <a:pPr lvl="1">
              <a:spcBef>
                <a:spcPts val="600"/>
              </a:spcBef>
            </a:pPr>
            <a:r>
              <a:rPr lang="en-US" dirty="0"/>
              <a:t>All care for the hospice diagnosis is provided by hospice without cost to the patient or facility</a:t>
            </a:r>
          </a:p>
          <a:p>
            <a:pPr lvl="1">
              <a:spcBef>
                <a:spcPts val="600"/>
              </a:spcBef>
            </a:pPr>
            <a:r>
              <a:rPr lang="en-US" dirty="0"/>
              <a:t>All care unrelated to the hospice diagnosis must be provided by others and is reimbursed separately by another payer (e.g. diabetes)</a:t>
            </a:r>
          </a:p>
          <a:p>
            <a:endParaRPr lang="en-US" dirty="0"/>
          </a:p>
        </p:txBody>
      </p:sp>
    </p:spTree>
    <p:extLst>
      <p:ext uri="{BB962C8B-B14F-4D97-AF65-F5344CB8AC3E}">
        <p14:creationId xmlns:p14="http://schemas.microsoft.com/office/powerpoint/2010/main" val="350115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F9B0-FF57-13FC-2AC6-835F5504B977}"/>
              </a:ext>
            </a:extLst>
          </p:cNvPr>
          <p:cNvSpPr>
            <a:spLocks noGrp="1"/>
          </p:cNvSpPr>
          <p:nvPr>
            <p:ph type="title"/>
          </p:nvPr>
        </p:nvSpPr>
        <p:spPr>
          <a:xfrm>
            <a:off x="546265" y="106190"/>
            <a:ext cx="11079678" cy="570015"/>
          </a:xfrm>
        </p:spPr>
        <p:txBody>
          <a:bodyPr>
            <a:normAutofit/>
          </a:bodyPr>
          <a:lstStyle/>
          <a:p>
            <a:r>
              <a:rPr lang="en-US" sz="2800" dirty="0">
                <a:solidFill>
                  <a:schemeClr val="accent1">
                    <a:lumMod val="75000"/>
                  </a:schemeClr>
                </a:solidFill>
                <a:latin typeface="+mn-lt"/>
              </a:rPr>
              <a:t>Insurance Plans </a:t>
            </a:r>
          </a:p>
        </p:txBody>
      </p:sp>
      <p:sp>
        <p:nvSpPr>
          <p:cNvPr id="3" name="Content Placeholder 2">
            <a:extLst>
              <a:ext uri="{FF2B5EF4-FFF2-40B4-BE49-F238E27FC236}">
                <a16:creationId xmlns:a16="http://schemas.microsoft.com/office/drawing/2014/main" id="{420DFC6C-B8E7-DF31-71AA-F97EBD92D182}"/>
              </a:ext>
            </a:extLst>
          </p:cNvPr>
          <p:cNvSpPr>
            <a:spLocks noGrp="1"/>
          </p:cNvSpPr>
          <p:nvPr>
            <p:ph idx="1"/>
          </p:nvPr>
        </p:nvSpPr>
        <p:spPr>
          <a:xfrm>
            <a:off x="546265" y="676205"/>
            <a:ext cx="11079678" cy="5830612"/>
          </a:xfrm>
        </p:spPr>
        <p:txBody>
          <a:bodyPr>
            <a:normAutofit fontScale="25000" lnSpcReduction="20000"/>
          </a:bodyPr>
          <a:lstStyle/>
          <a:p>
            <a:r>
              <a:rPr lang="en-US" sz="8000" dirty="0">
                <a:latin typeface="Calibri" panose="020F0502020204030204" pitchFamily="34" charset="0"/>
                <a:cs typeface="Calibri" panose="020F0502020204030204" pitchFamily="34" charset="0"/>
              </a:rPr>
              <a:t>In addition to accepting Medicare and Medicaid, MJHS Hospice is contracted with the following managed care organizations:</a:t>
            </a:r>
          </a:p>
          <a:p>
            <a:pPr marL="0" indent="0">
              <a:buNone/>
            </a:pPr>
            <a:endParaRPr lang="en-US" sz="3200" dirty="0">
              <a:latin typeface="Calibri" panose="020F0502020204030204" pitchFamily="34" charset="0"/>
              <a:cs typeface="Calibri" panose="020F0502020204030204" pitchFamily="34" charset="0"/>
            </a:endParaRPr>
          </a:p>
          <a:p>
            <a:pPr lvl="1"/>
            <a:r>
              <a:rPr lang="en-US" sz="6400" dirty="0"/>
              <a:t>1199 SEIU National Benefit Funds</a:t>
            </a:r>
          </a:p>
          <a:p>
            <a:pPr lvl="1"/>
            <a:r>
              <a:rPr lang="en-US" sz="6400" dirty="0"/>
              <a:t>Affinity</a:t>
            </a:r>
          </a:p>
          <a:p>
            <a:pPr lvl="1"/>
            <a:r>
              <a:rPr lang="en-US" sz="6400" dirty="0"/>
              <a:t>Amida Care</a:t>
            </a:r>
          </a:p>
          <a:p>
            <a:pPr lvl="1"/>
            <a:r>
              <a:rPr lang="en-US" sz="6400" dirty="0"/>
              <a:t>Cigna</a:t>
            </a:r>
          </a:p>
          <a:p>
            <a:pPr lvl="1"/>
            <a:r>
              <a:rPr lang="en-US" sz="6400" dirty="0"/>
              <a:t>Emblem (HIP and GHI)</a:t>
            </a:r>
          </a:p>
          <a:p>
            <a:pPr lvl="1"/>
            <a:r>
              <a:rPr lang="en-US" sz="6400" dirty="0"/>
              <a:t>Empire Blue Cross Blue Shield</a:t>
            </a:r>
          </a:p>
          <a:p>
            <a:pPr lvl="1"/>
            <a:r>
              <a:rPr lang="en-US" sz="6400" dirty="0"/>
              <a:t>Fidelis Care New York</a:t>
            </a:r>
          </a:p>
          <a:p>
            <a:pPr lvl="1"/>
            <a:r>
              <a:rPr lang="en-US" sz="6400" dirty="0"/>
              <a:t>Healthfirst</a:t>
            </a:r>
          </a:p>
          <a:p>
            <a:pPr lvl="1"/>
            <a:r>
              <a:rPr lang="en-US" sz="6400" dirty="0"/>
              <a:t>Healthplus</a:t>
            </a:r>
          </a:p>
          <a:p>
            <a:pPr lvl="1"/>
            <a:r>
              <a:rPr lang="en-US" sz="6400" dirty="0"/>
              <a:t>Metroplus</a:t>
            </a:r>
          </a:p>
          <a:p>
            <a:pPr lvl="1"/>
            <a:r>
              <a:rPr lang="en-US" sz="6400" dirty="0"/>
              <a:t>Oxford</a:t>
            </a:r>
          </a:p>
          <a:p>
            <a:pPr lvl="1"/>
            <a:r>
              <a:rPr lang="en-US" sz="6400" dirty="0"/>
              <a:t>United Healthcare</a:t>
            </a:r>
          </a:p>
          <a:p>
            <a:pPr lvl="1"/>
            <a:r>
              <a:rPr lang="en-US" sz="6400" dirty="0"/>
              <a:t>United Healthcare Community Plan</a:t>
            </a:r>
          </a:p>
          <a:p>
            <a:pPr marL="457200" lvl="1" indent="0">
              <a:buNone/>
            </a:pPr>
            <a:endParaRPr lang="en-US" sz="3200" dirty="0">
              <a:latin typeface="+mn-lt"/>
            </a:endParaRPr>
          </a:p>
          <a:p>
            <a:r>
              <a:rPr lang="en-US" sz="8000" dirty="0">
                <a:latin typeface="+mn-lt"/>
                <a:ea typeface="Calibri" panose="020F0502020204030204" pitchFamily="34" charset="0"/>
                <a:cs typeface="Calibri" panose="020F0502020204030204" pitchFamily="34" charset="0"/>
              </a:rPr>
              <a:t>F</a:t>
            </a:r>
            <a:r>
              <a:rPr lang="en-US" sz="8000" dirty="0">
                <a:effectLst/>
                <a:latin typeface="+mn-lt"/>
                <a:ea typeface="Calibri" panose="020F0502020204030204" pitchFamily="34" charset="0"/>
                <a:cs typeface="Calibri" panose="020F0502020204030204" pitchFamily="34" charset="0"/>
              </a:rPr>
              <a:t>or MLTC &amp; MAP Plans, Hospice services are carved-out to straight Medicaid</a:t>
            </a:r>
          </a:p>
          <a:p>
            <a:r>
              <a:rPr lang="en-US" sz="8000" dirty="0">
                <a:effectLst/>
                <a:latin typeface="+mn-lt"/>
                <a:ea typeface="Calibri" panose="020F0502020204030204" pitchFamily="34" charset="0"/>
              </a:rPr>
              <a:t>For all Managed Medicare Plans, Hospice services are carved-out to traditional Medicare</a:t>
            </a:r>
          </a:p>
          <a:p>
            <a:r>
              <a:rPr lang="en-US" sz="8000" dirty="0">
                <a:latin typeface="+mn-lt"/>
                <a:ea typeface="Calibri" panose="020F0502020204030204" pitchFamily="34" charset="0"/>
                <a:cs typeface="Calibri" panose="020F0502020204030204" pitchFamily="34" charset="0"/>
              </a:rPr>
              <a:t>PACE plans do not have a hospice benefit</a:t>
            </a:r>
            <a:endParaRPr lang="en-US" sz="8000" dirty="0">
              <a:effectLst/>
              <a:latin typeface="+mn-lt"/>
              <a:ea typeface="Calibri" panose="020F0502020204030204" pitchFamily="34" charset="0"/>
              <a:cs typeface="Calibri" panose="020F0502020204030204" pitchFamily="34" charset="0"/>
            </a:endParaRPr>
          </a:p>
          <a:p>
            <a:endParaRPr lang="en-US" sz="8000"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r>
              <a:rPr lang="en-US" dirty="0"/>
              <a:t>Kjflsdf;ja</a:t>
            </a:r>
          </a:p>
        </p:txBody>
      </p:sp>
    </p:spTree>
    <p:extLst>
      <p:ext uri="{BB962C8B-B14F-4D97-AF65-F5344CB8AC3E}">
        <p14:creationId xmlns:p14="http://schemas.microsoft.com/office/powerpoint/2010/main" val="195956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1DC7F9F-2F49-A716-A24A-065DEFDC7D6D}"/>
              </a:ext>
            </a:extLst>
          </p:cNvPr>
          <p:cNvSpPr>
            <a:spLocks noGrp="1" noChangeArrowheads="1"/>
          </p:cNvSpPr>
          <p:nvPr>
            <p:ph type="title"/>
          </p:nvPr>
        </p:nvSpPr>
        <p:spPr>
          <a:xfrm>
            <a:off x="522031" y="133350"/>
            <a:ext cx="7010400" cy="997975"/>
          </a:xfrm>
        </p:spPr>
        <p:txBody>
          <a:bodyPr vert="horz" lIns="90488" tIns="44450" rIns="90488" bIns="44450" rtlCol="0" anchor="t">
            <a:normAutofit fontScale="90000"/>
          </a:bodyPr>
          <a:lstStyle/>
          <a:p>
            <a:pPr eaLnBrk="1" hangingPunct="1"/>
            <a:r>
              <a:rPr lang="en-US" altLang="en-US" sz="2700" dirty="0">
                <a:cs typeface="Times" panose="02020603050405020304" pitchFamily="18" charset="0"/>
              </a:rPr>
              <a:t>Hospice Discussions Prior to Referral</a:t>
            </a:r>
            <a:br>
              <a:rPr lang="en-US" altLang="en-US" sz="4800" dirty="0">
                <a:cs typeface="Times" panose="02020603050405020304" pitchFamily="18" charset="0"/>
              </a:rPr>
            </a:br>
            <a:r>
              <a:rPr lang="en-US" altLang="en-US" sz="4800" dirty="0">
                <a:cs typeface="Times" panose="02020603050405020304" pitchFamily="18" charset="0"/>
              </a:rPr>
              <a:t> </a:t>
            </a:r>
            <a:br>
              <a:rPr lang="en-US" altLang="en-US" sz="5400" dirty="0">
                <a:cs typeface="Times" panose="02020603050405020304" pitchFamily="18" charset="0"/>
              </a:rPr>
            </a:br>
            <a:endParaRPr lang="en-US" altLang="en-US" sz="5400" dirty="0">
              <a:cs typeface="Times" panose="02020603050405020304" pitchFamily="18" charset="0"/>
            </a:endParaRPr>
          </a:p>
        </p:txBody>
      </p:sp>
      <p:sp>
        <p:nvSpPr>
          <p:cNvPr id="76803" name="Rectangle 3">
            <a:extLst>
              <a:ext uri="{FF2B5EF4-FFF2-40B4-BE49-F238E27FC236}">
                <a16:creationId xmlns:a16="http://schemas.microsoft.com/office/drawing/2014/main" id="{18418D14-A0CB-FA04-3482-B6BC8539506F}"/>
              </a:ext>
            </a:extLst>
          </p:cNvPr>
          <p:cNvSpPr>
            <a:spLocks noGrp="1" noChangeArrowheads="1"/>
          </p:cNvSpPr>
          <p:nvPr>
            <p:ph type="body" idx="1"/>
          </p:nvPr>
        </p:nvSpPr>
        <p:spPr>
          <a:xfrm>
            <a:off x="342900" y="912250"/>
            <a:ext cx="11068050" cy="5383775"/>
          </a:xfrm>
        </p:spPr>
        <p:txBody>
          <a:bodyPr vert="horz" lIns="90488" tIns="44450" rIns="90488" bIns="44450" rtlCol="0">
            <a:normAutofit fontScale="92500" lnSpcReduction="20000"/>
          </a:bodyPr>
          <a:lstStyle/>
          <a:p>
            <a:pPr>
              <a:spcBef>
                <a:spcPts val="600"/>
              </a:spcBef>
              <a:defRPr/>
            </a:pPr>
            <a:r>
              <a:rPr lang="en-US" altLang="en-US" dirty="0"/>
              <a:t>Key points for discussing hospice with prospective patients and decision-makers</a:t>
            </a:r>
          </a:p>
          <a:p>
            <a:pPr lvl="1">
              <a:spcBef>
                <a:spcPts val="600"/>
              </a:spcBef>
              <a:defRPr/>
            </a:pPr>
            <a:r>
              <a:rPr lang="en-US" altLang="en-US" dirty="0"/>
              <a:t>Describe the </a:t>
            </a:r>
            <a:r>
              <a:rPr lang="en-US" altLang="en-US" b="1" dirty="0"/>
              <a:t>treatments, services, and support </a:t>
            </a:r>
            <a:r>
              <a:rPr lang="en-US" altLang="en-US" dirty="0"/>
              <a:t>offered by hospice</a:t>
            </a:r>
          </a:p>
          <a:p>
            <a:pPr lvl="1">
              <a:spcBef>
                <a:spcPts val="600"/>
              </a:spcBef>
              <a:defRPr/>
            </a:pPr>
            <a:r>
              <a:rPr lang="en-US" altLang="en-US" dirty="0"/>
              <a:t>Emphasize that patients may revoke hospice at any time to receive other types of care</a:t>
            </a:r>
          </a:p>
          <a:p>
            <a:pPr lvl="1">
              <a:spcBef>
                <a:spcPts val="600"/>
              </a:spcBef>
              <a:defRPr/>
            </a:pPr>
            <a:r>
              <a:rPr lang="en-US" altLang="en-US" dirty="0"/>
              <a:t>Note that </a:t>
            </a:r>
            <a:r>
              <a:rPr lang="en-US" altLang="en-US" b="1" dirty="0"/>
              <a:t>patients may be recertified </a:t>
            </a:r>
            <a:r>
              <a:rPr lang="en-US" altLang="en-US" dirty="0"/>
              <a:t>to receive hospice longer than 6 months, depending upon disease trajectory and other factors</a:t>
            </a:r>
          </a:p>
          <a:p>
            <a:pPr lvl="1">
              <a:spcBef>
                <a:spcPts val="600"/>
              </a:spcBef>
              <a:defRPr/>
            </a:pPr>
            <a:r>
              <a:rPr lang="en-US" altLang="en-US" dirty="0"/>
              <a:t>Confirm the patient is </a:t>
            </a:r>
            <a:r>
              <a:rPr lang="en-US" altLang="en-US" b="1" dirty="0"/>
              <a:t>no longer seeking curative treatment </a:t>
            </a:r>
            <a:r>
              <a:rPr lang="en-US" altLang="en-US" dirty="0"/>
              <a:t>or </a:t>
            </a:r>
            <a:r>
              <a:rPr lang="en-US" altLang="en-US" b="1" dirty="0"/>
              <a:t>disease-modifying therapies </a:t>
            </a:r>
            <a:r>
              <a:rPr lang="en-US" altLang="en-US" dirty="0"/>
              <a:t>for the </a:t>
            </a:r>
            <a:r>
              <a:rPr lang="en-US" altLang="en-US" b="1" dirty="0"/>
              <a:t>terminal illness</a:t>
            </a:r>
          </a:p>
          <a:p>
            <a:pPr lvl="1">
              <a:spcBef>
                <a:spcPts val="600"/>
              </a:spcBef>
              <a:defRPr/>
            </a:pPr>
            <a:r>
              <a:rPr lang="en-US" altLang="en-US" dirty="0"/>
              <a:t>Convey that information may be obtained from the hospice organization, without obligation to enroll</a:t>
            </a:r>
          </a:p>
          <a:p>
            <a:pPr lvl="2">
              <a:spcBef>
                <a:spcPts val="600"/>
              </a:spcBef>
            </a:pPr>
            <a:r>
              <a:rPr lang="en-US" altLang="en-US" dirty="0"/>
              <a:t>May need to emphasize the government (Medicare/Medicaid) provides hospice at no cost for eligible patients</a:t>
            </a:r>
          </a:p>
          <a:p>
            <a:pPr lvl="2">
              <a:spcBef>
                <a:spcPts val="600"/>
              </a:spcBef>
            </a:pPr>
            <a:r>
              <a:rPr lang="en-US" altLang="en-US" dirty="0"/>
              <a:t>Should respond empathically to anxious or negative reactions, but redirect by sharing that hospice is commonly misunderstood and suggest they clarify their concerns with the agency</a:t>
            </a:r>
          </a:p>
          <a:p>
            <a:pPr lvl="2">
              <a:spcBef>
                <a:spcPts val="600"/>
              </a:spcBef>
            </a:pPr>
            <a:r>
              <a:rPr lang="en-US" altLang="en-US" b="1" dirty="0"/>
              <a:t>More than one conversation may be needed </a:t>
            </a:r>
            <a:r>
              <a:rPr lang="en-US" altLang="en-US" dirty="0"/>
              <a:t>to help a patient and decision-makers feel comfortable and ready to elect the service</a:t>
            </a:r>
          </a:p>
          <a:p>
            <a:pPr lvl="1">
              <a:spcBef>
                <a:spcPts val="600"/>
              </a:spcBef>
              <a:defRPr/>
            </a:pPr>
            <a:endParaRPr lang="en-US" altLang="en-US" dirty="0"/>
          </a:p>
          <a:p>
            <a:pPr marL="285750" indent="-285750">
              <a:spcBef>
                <a:spcPts val="600"/>
              </a:spcBef>
              <a:defRPr/>
            </a:pPr>
            <a:endParaRPr lang="en-US" altLang="en-US" sz="2600" dirty="0">
              <a:solidFill>
                <a:schemeClr val="tx2"/>
              </a:solidFill>
            </a:endParaRPr>
          </a:p>
          <a:p>
            <a:pPr>
              <a:spcBef>
                <a:spcPts val="600"/>
              </a:spcBef>
              <a:defRPr/>
            </a:pPr>
            <a:endParaRPr lang="en-US" altLang="en-US" sz="2800" b="1" i="1" dirty="0"/>
          </a:p>
        </p:txBody>
      </p:sp>
    </p:spTree>
    <p:custDataLst>
      <p:tags r:id="rId1"/>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24ADB9E-64DC-AB22-4E52-BA32631DEB4C}"/>
              </a:ext>
            </a:extLst>
          </p:cNvPr>
          <p:cNvSpPr>
            <a:spLocks noGrp="1" noChangeArrowheads="1"/>
          </p:cNvSpPr>
          <p:nvPr>
            <p:ph type="title"/>
          </p:nvPr>
        </p:nvSpPr>
        <p:spPr>
          <a:xfrm>
            <a:off x="523874" y="119831"/>
            <a:ext cx="7010400" cy="990600"/>
          </a:xfrm>
        </p:spPr>
        <p:txBody>
          <a:bodyPr vert="horz" lIns="90488" tIns="44450" rIns="90488" bIns="44450" rtlCol="0" anchor="t">
            <a:normAutofit/>
          </a:bodyPr>
          <a:lstStyle/>
          <a:p>
            <a:pPr eaLnBrk="1" hangingPunct="1"/>
            <a:r>
              <a:rPr lang="en-US" altLang="en-US" sz="2400" dirty="0">
                <a:cs typeface="Times" panose="02020603050405020304" pitchFamily="18" charset="0"/>
              </a:rPr>
              <a:t>Hospice Medical Eligibility</a:t>
            </a:r>
          </a:p>
        </p:txBody>
      </p:sp>
      <p:sp>
        <p:nvSpPr>
          <p:cNvPr id="44035" name="Rectangle 3">
            <a:extLst>
              <a:ext uri="{FF2B5EF4-FFF2-40B4-BE49-F238E27FC236}">
                <a16:creationId xmlns:a16="http://schemas.microsoft.com/office/drawing/2014/main" id="{9DA2AA4A-0757-A0F3-8FAB-F156E9E2879A}"/>
              </a:ext>
            </a:extLst>
          </p:cNvPr>
          <p:cNvSpPr>
            <a:spLocks noGrp="1" noChangeArrowheads="1"/>
          </p:cNvSpPr>
          <p:nvPr>
            <p:ph type="body" idx="1"/>
          </p:nvPr>
        </p:nvSpPr>
        <p:spPr>
          <a:xfrm>
            <a:off x="438149" y="1008882"/>
            <a:ext cx="10639425" cy="5100637"/>
          </a:xfrm>
        </p:spPr>
        <p:txBody>
          <a:bodyPr vert="horz" lIns="90488" tIns="44450" rIns="90488" bIns="44450" rtlCol="0">
            <a:normAutofit/>
          </a:bodyPr>
          <a:lstStyle/>
          <a:p>
            <a:pPr eaLnBrk="1" hangingPunct="1"/>
            <a:r>
              <a:rPr lang="en-US" altLang="en-US" sz="2500" dirty="0"/>
              <a:t>Two physicians—one employed by the Hospice—must certify</a:t>
            </a:r>
            <a:r>
              <a:rPr lang="en-US" altLang="en-US" sz="2500" b="1" i="1" dirty="0"/>
              <a:t> </a:t>
            </a:r>
          </a:p>
          <a:p>
            <a:pPr lvl="1"/>
            <a:r>
              <a:rPr lang="en-US" altLang="en-US" sz="2200" b="1" i="1" dirty="0"/>
              <a:t>It is more likely than not that life expectancy is &lt;6 months if the illness runs its expected course</a:t>
            </a:r>
          </a:p>
          <a:p>
            <a:pPr>
              <a:spcBef>
                <a:spcPts val="1200"/>
              </a:spcBef>
              <a:buClr>
                <a:srgbClr val="0070C0"/>
              </a:buClr>
            </a:pPr>
            <a:r>
              <a:rPr lang="en-US" altLang="en-US" sz="2500" dirty="0"/>
              <a:t>Government guidelines—the </a:t>
            </a:r>
            <a:r>
              <a:rPr lang="en-US" altLang="en-US" sz="2500" b="1" dirty="0"/>
              <a:t>Local Coverage Determinations (LCDs)</a:t>
            </a:r>
            <a:r>
              <a:rPr lang="en-US" altLang="en-US" sz="2500" dirty="0"/>
              <a:t>—support prognostication</a:t>
            </a:r>
          </a:p>
          <a:p>
            <a:pPr lvl="1">
              <a:spcBef>
                <a:spcPts val="1200"/>
              </a:spcBef>
              <a:buClr>
                <a:srgbClr val="0070C0"/>
              </a:buClr>
            </a:pPr>
            <a:r>
              <a:rPr lang="en-US" altLang="en-US" sz="2200" dirty="0"/>
              <a:t>A ‘non-specific’ path that focuses on functional decline</a:t>
            </a:r>
          </a:p>
          <a:p>
            <a:pPr lvl="1">
              <a:spcBef>
                <a:spcPts val="1200"/>
              </a:spcBef>
              <a:buClr>
                <a:srgbClr val="0070C0"/>
              </a:buClr>
            </a:pPr>
            <a:r>
              <a:rPr lang="en-US" altLang="en-US" sz="2200" dirty="0"/>
              <a:t>‘Disease-specific’ path that focuses on signs of illness</a:t>
            </a:r>
          </a:p>
          <a:p>
            <a:pPr>
              <a:spcBef>
                <a:spcPts val="1200"/>
              </a:spcBef>
              <a:buClr>
                <a:srgbClr val="0070C0"/>
              </a:buClr>
            </a:pPr>
            <a:r>
              <a:rPr lang="en-US" altLang="en-US" sz="2500" b="1" dirty="0"/>
              <a:t>Prognostication is a clinical judgment and comorbidities are always considered</a:t>
            </a:r>
          </a:p>
          <a:p>
            <a:pPr eaLnBrk="1" hangingPunct="1"/>
            <a:endParaRPr lang="en-US" altLang="en-US" sz="2600" b="1" i="1" dirty="0"/>
          </a:p>
        </p:txBody>
      </p:sp>
    </p:spTree>
    <p:custDataLst>
      <p:tags r:id="rId1"/>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01028B0-0ABE-AAC2-18EA-4DA4602CFC86}"/>
              </a:ext>
            </a:extLst>
          </p:cNvPr>
          <p:cNvSpPr>
            <a:spLocks noGrp="1" noChangeArrowheads="1"/>
          </p:cNvSpPr>
          <p:nvPr>
            <p:ph type="title"/>
          </p:nvPr>
        </p:nvSpPr>
        <p:spPr>
          <a:xfrm>
            <a:off x="509434" y="153169"/>
            <a:ext cx="7010400" cy="838200"/>
          </a:xfrm>
        </p:spPr>
        <p:txBody>
          <a:bodyPr vert="horz" lIns="90488" tIns="44450" rIns="90488" bIns="44450" rtlCol="0" anchor="t">
            <a:normAutofit fontScale="90000"/>
          </a:bodyPr>
          <a:lstStyle/>
          <a:p>
            <a:pPr eaLnBrk="1" hangingPunct="1"/>
            <a:r>
              <a:rPr lang="en-US" altLang="en-US" sz="2700" dirty="0">
                <a:cs typeface="Times" panose="02020603050405020304" pitchFamily="18" charset="0"/>
              </a:rPr>
              <a:t>Hospice Medical Eligibility </a:t>
            </a:r>
            <a:br>
              <a:rPr lang="en-US" altLang="en-US" sz="5400" dirty="0">
                <a:cs typeface="Times" panose="02020603050405020304" pitchFamily="18" charset="0"/>
              </a:rPr>
            </a:br>
            <a:endParaRPr lang="en-US" altLang="en-US" sz="5400" dirty="0">
              <a:cs typeface="Times" panose="02020603050405020304" pitchFamily="18" charset="0"/>
            </a:endParaRPr>
          </a:p>
        </p:txBody>
      </p:sp>
      <p:sp>
        <p:nvSpPr>
          <p:cNvPr id="52227" name="Rectangle 3">
            <a:extLst>
              <a:ext uri="{FF2B5EF4-FFF2-40B4-BE49-F238E27FC236}">
                <a16:creationId xmlns:a16="http://schemas.microsoft.com/office/drawing/2014/main" id="{B5B641A4-C655-9BA9-A445-49F6A7BD7F23}"/>
              </a:ext>
            </a:extLst>
          </p:cNvPr>
          <p:cNvSpPr>
            <a:spLocks noGrp="1" noChangeArrowheads="1"/>
          </p:cNvSpPr>
          <p:nvPr>
            <p:ph type="body" idx="1"/>
          </p:nvPr>
        </p:nvSpPr>
        <p:spPr>
          <a:xfrm>
            <a:off x="509434" y="1452562"/>
            <a:ext cx="10039350" cy="4643438"/>
          </a:xfrm>
        </p:spPr>
        <p:txBody>
          <a:bodyPr vert="horz" lIns="90488" tIns="44450" rIns="90488" bIns="44450" rtlCol="0">
            <a:normAutofit/>
          </a:bodyPr>
          <a:lstStyle/>
          <a:p>
            <a:pPr>
              <a:spcBef>
                <a:spcPts val="600"/>
              </a:spcBef>
              <a:buClr>
                <a:srgbClr val="0070C0"/>
              </a:buClr>
            </a:pPr>
            <a:r>
              <a:rPr lang="en-US" altLang="en-US" sz="2800" dirty="0"/>
              <a:t>Eligibility also requires understanding of hospice </a:t>
            </a:r>
            <a:r>
              <a:rPr lang="en-US" altLang="en-US" sz="2800" b="1" i="1" dirty="0"/>
              <a:t>“appropriateness”</a:t>
            </a:r>
          </a:p>
          <a:p>
            <a:pPr lvl="1">
              <a:spcBef>
                <a:spcPts val="600"/>
              </a:spcBef>
            </a:pPr>
            <a:r>
              <a:rPr lang="en-US" altLang="en-US" sz="2400" dirty="0"/>
              <a:t>Clinical needs must be within hospice scope of practice</a:t>
            </a:r>
          </a:p>
          <a:p>
            <a:pPr lvl="1">
              <a:spcBef>
                <a:spcPts val="600"/>
              </a:spcBef>
            </a:pPr>
            <a:r>
              <a:rPr lang="en-US" altLang="en-US" sz="2400" dirty="0"/>
              <a:t>Hospice resources must be sufficient to meet these needs</a:t>
            </a:r>
          </a:p>
          <a:p>
            <a:pPr>
              <a:spcBef>
                <a:spcPts val="600"/>
              </a:spcBef>
            </a:pPr>
            <a:r>
              <a:rPr lang="en-US" altLang="en-US" sz="2800" dirty="0"/>
              <a:t>Capabilities vary—apply judgment and consider asking the hospice for input</a:t>
            </a:r>
          </a:p>
        </p:txBody>
      </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MJHS Home Car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95E977A81B841820FF00227CD7491" ma:contentTypeVersion="5" ma:contentTypeDescription="Create a new document." ma:contentTypeScope="" ma:versionID="e0f61480cf50bcbf274a69e585d50e03">
  <xsd:schema xmlns:xsd="http://www.w3.org/2001/XMLSchema" xmlns:xs="http://www.w3.org/2001/XMLSchema" xmlns:p="http://schemas.microsoft.com/office/2006/metadata/properties" xmlns:ns3="91354cd3-360a-4efd-8901-542885aac026" xmlns:ns4="ebbd083f-cf79-4e8d-8a65-334b03010c1d" targetNamespace="http://schemas.microsoft.com/office/2006/metadata/properties" ma:root="true" ma:fieldsID="6192903b3ed39be94fe9d361f52c48dd" ns3:_="" ns4:_="">
    <xsd:import namespace="91354cd3-360a-4efd-8901-542885aac026"/>
    <xsd:import namespace="ebbd083f-cf79-4e8d-8a65-334b03010c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54cd3-360a-4efd-8901-542885aac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d083f-cf79-4e8d-8a65-334b03010c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3EFE86-A786-4E4D-B387-CC75F4DA41CB}">
  <ds:schemaRefs>
    <ds:schemaRef ds:uri="http://schemas.microsoft.com/sharepoint/v3/contenttype/forms"/>
  </ds:schemaRefs>
</ds:datastoreItem>
</file>

<file path=customXml/itemProps2.xml><?xml version="1.0" encoding="utf-8"?>
<ds:datastoreItem xmlns:ds="http://schemas.openxmlformats.org/officeDocument/2006/customXml" ds:itemID="{B4D1F4CC-A45B-44E9-8720-3B27A9B0B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54cd3-360a-4efd-8901-542885aac026"/>
    <ds:schemaRef ds:uri="ebbd083f-cf79-4e8d-8a65-334b03010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F3981-8E6D-4A09-8D05-A392129FDA88}">
  <ds:schemaRefs>
    <ds:schemaRef ds:uri="http://purl.org/dc/dcmitype/"/>
    <ds:schemaRef ds:uri="http://schemas.microsoft.com/office/infopath/2007/PartnerControls"/>
    <ds:schemaRef ds:uri="http://purl.org/dc/elements/1.1/"/>
    <ds:schemaRef ds:uri="http://schemas.microsoft.com/office/2006/metadata/properties"/>
    <ds:schemaRef ds:uri="ebbd083f-cf79-4e8d-8a65-334b03010c1d"/>
    <ds:schemaRef ds:uri="http://schemas.microsoft.com/office/2006/documentManagement/types"/>
    <ds:schemaRef ds:uri="http://purl.org/dc/terms/"/>
    <ds:schemaRef ds:uri="http://schemas.openxmlformats.org/package/2006/metadata/core-properties"/>
    <ds:schemaRef ds:uri="91354cd3-360a-4efd-8901-542885aac0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63023</TotalTime>
  <Words>2946</Words>
  <Application>Microsoft Office PowerPoint</Application>
  <PresentationFormat>Widescreen</PresentationFormat>
  <Paragraphs>287</Paragraphs>
  <Slides>23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Calibri Light</vt:lpstr>
      <vt:lpstr>Cambria</vt:lpstr>
      <vt:lpstr>Courier New</vt:lpstr>
      <vt:lpstr>Symbol</vt:lpstr>
      <vt:lpstr>System Font Regular</vt:lpstr>
      <vt:lpstr>Times</vt:lpstr>
      <vt:lpstr>Times New Roman</vt:lpstr>
      <vt:lpstr>Wingdings</vt:lpstr>
      <vt:lpstr>1_MJHS Home Care</vt:lpstr>
      <vt:lpstr>Office Theme 2013 - 2022</vt:lpstr>
      <vt:lpstr>Overview of Palliative Care &amp; Hospice Services MJHS Hospice and Palliative Care  </vt:lpstr>
      <vt:lpstr>MJHS Hospice &amp; Palliative Care – Overview</vt:lpstr>
      <vt:lpstr>MJHS Hospice – Specialty Programs &amp; Recognition</vt:lpstr>
      <vt:lpstr>Understanding Hospice: Starting With the Key Takeaways</vt:lpstr>
      <vt:lpstr>Medicare/Medicaid Hospice Benefit</vt:lpstr>
      <vt:lpstr>Insurance Plans </vt:lpstr>
      <vt:lpstr>Hospice Discussions Prior to Referral   </vt:lpstr>
      <vt:lpstr>Hospice Medical Eligibility</vt:lpstr>
      <vt:lpstr>Hospice Medical Eligibility  </vt:lpstr>
      <vt:lpstr>LCDs: Any Serious Chronic Illness Plus Evidence of Decline </vt:lpstr>
      <vt:lpstr>LCDs: Poor Function Plus Disease-Specific Criteria</vt:lpstr>
      <vt:lpstr>The Hospice Benefit: Certification &amp; Recertification</vt:lpstr>
      <vt:lpstr>The Hospice Benefit, Levels of Care</vt:lpstr>
      <vt:lpstr>The Hospice Benefit, Levels of Care cont’d</vt:lpstr>
      <vt:lpstr>MJHS General Inpatient Level of Care Locations </vt:lpstr>
      <vt:lpstr>Collaborative Approach to Hospice Clinical Support &amp; Care </vt:lpstr>
      <vt:lpstr>Patient/Caregiver Support</vt:lpstr>
      <vt:lpstr>LTC Facility Responsibilities</vt:lpstr>
      <vt:lpstr>MJHS Education Resources</vt:lpstr>
      <vt:lpstr>Understanding the Differences Between Palliative Care and Hospice </vt:lpstr>
      <vt:lpstr>MJHS Advantage Plus – Community-Based Palliative Care </vt:lpstr>
      <vt:lpstr>How To Make a Referral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NYP RFP</dc:title>
  <dc:creator>Eni Bakallbashi;Susan Lage</dc:creator>
  <cp:lastModifiedBy>Shelby Smith</cp:lastModifiedBy>
  <cp:revision>284</cp:revision>
  <cp:lastPrinted>2023-07-03T14:56:17Z</cp:lastPrinted>
  <dcterms:created xsi:type="dcterms:W3CDTF">2021-11-01T19:27:43Z</dcterms:created>
  <dcterms:modified xsi:type="dcterms:W3CDTF">2023-10-19T01:51:48Z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0x0101006EE95E977A81B841820FF00227CD7491</vt:lpwstr>
  </property>
</Properties>
</file>